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71" r:id="rId13"/>
    <p:sldId id="268" r:id="rId14"/>
    <p:sldId id="272" r:id="rId15"/>
    <p:sldId id="266" r:id="rId16"/>
    <p:sldId id="267" r:id="rId17"/>
    <p:sldId id="26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0622"/>
    <a:srgbClr val="FD7817"/>
    <a:srgbClr val="0B19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64" d="100"/>
          <a:sy n="64" d="100"/>
        </p:scale>
        <p:origin x="-2394" y="-12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0362E40-3DB5-4DB8-BEC7-80CF186A818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E98BD18-7C83-4EC8-8CA1-1D4A9F1FEAD9}" type="datetimeFigureOut">
              <a:rPr lang="ru-RU" smtClean="0"/>
              <a:pPr/>
              <a:t>16.09.2026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21F26E-B8C7-4F8C-A144-9B35FE5DCE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8" Type="http://schemas.openxmlformats.org/officeDocument/2006/relationships/image" Target="../media/image8.jpeg"/><Relationship Id="rId7" Type="http://schemas.openxmlformats.org/officeDocument/2006/relationships/image" Target="../media/image11.svg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image" Target="../media/image19.sv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10" Type="http://schemas.openxmlformats.org/officeDocument/2006/relationships/image" Target="../media/image6.png"/><Relationship Id="rId19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&#1086;&#1087;&#1088;&#1086;&#1089;-&#1088;&#1086;&#1076;&#1080;&#1090;&#1077;&#1083;&#1077;&#1081;-&#1086;-&#1087;&#1072;&#1074;.&#1088;&#1092;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FE9CD00-76FC-4ACB-98B9-D33D6CB6A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7656248" y="3659104"/>
            <a:ext cx="4279027" cy="331769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847929A-EA6F-4F13-9BBE-B838313FD5B8}"/>
              </a:ext>
            </a:extLst>
          </p:cNvPr>
          <p:cNvSpPr/>
          <p:nvPr/>
        </p:nvSpPr>
        <p:spPr>
          <a:xfrm>
            <a:off x="0" y="0"/>
            <a:ext cx="805129" cy="6858000"/>
          </a:xfrm>
          <a:prstGeom prst="rect">
            <a:avLst/>
          </a:prstGeom>
          <a:solidFill>
            <a:srgbClr val="0B19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847929A-EA6F-4F13-9BBE-B838313FD5B8}"/>
              </a:ext>
            </a:extLst>
          </p:cNvPr>
          <p:cNvSpPr/>
          <p:nvPr/>
        </p:nvSpPr>
        <p:spPr>
          <a:xfrm>
            <a:off x="11362544" y="0"/>
            <a:ext cx="829455" cy="6858000"/>
          </a:xfrm>
          <a:prstGeom prst="rect">
            <a:avLst/>
          </a:prstGeom>
          <a:solidFill>
            <a:srgbClr val="0B19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84363" y="6314654"/>
            <a:ext cx="413299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latin typeface="Montserrat SemiBold" panose="00000700000000000000" pitchFamily="2" charset="-52"/>
                <a:ea typeface="DIN Condensed Light" panose="020B0604020202020204" charset="-52"/>
                <a:cs typeface="Calibri" panose="020F0502020204030204" pitchFamily="34" charset="0"/>
              </a:rPr>
              <a:t>Орловская </a:t>
            </a:r>
            <a:r>
              <a:rPr lang="ru-RU" sz="2400" b="1" dirty="0" smtClean="0">
                <a:latin typeface="Montserrat SemiBold" panose="00000700000000000000" pitchFamily="2" charset="-52"/>
                <a:ea typeface="DIN Condensed Light" panose="020B0604020202020204" charset="-52"/>
                <a:cs typeface="Calibri" panose="020F0502020204030204" pitchFamily="34" charset="0"/>
              </a:rPr>
              <a:t>область - 2026</a:t>
            </a:r>
            <a:endParaRPr lang="ru-RU" sz="2400" b="1" dirty="0">
              <a:latin typeface="Montserrat SemiBold" panose="00000700000000000000" pitchFamily="2" charset="-52"/>
              <a:ea typeface="DIN Condensed Light" panose="020B0604020202020204" charset="-52"/>
              <a:cs typeface="Calibri" panose="020F050202020403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824459" y="1988112"/>
            <a:ext cx="10538084" cy="2389016"/>
            <a:chOff x="1871129" y="2306487"/>
            <a:chExt cx="9341514" cy="1746542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53CF7814-4809-4938-A0C8-8E4CAC604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94941" y="2541334"/>
              <a:ext cx="8117702" cy="1304185"/>
            </a:xfrm>
            <a:prstGeom prst="rect">
              <a:avLst/>
            </a:prstGeom>
          </p:spPr>
        </p:pic>
        <p:sp>
          <p:nvSpPr>
            <p:cNvPr id="20" name="Овал 19">
              <a:extLst>
                <a:ext uri="{FF2B5EF4-FFF2-40B4-BE49-F238E27FC236}">
                  <a16:creationId xmlns="" xmlns:a16="http://schemas.microsoft.com/office/drawing/2014/main" id="{CBFB4540-3CD3-4DF2-A565-8A609EB966CE}"/>
                </a:ext>
              </a:extLst>
            </p:cNvPr>
            <p:cNvSpPr/>
            <p:nvPr/>
          </p:nvSpPr>
          <p:spPr>
            <a:xfrm>
              <a:off x="1871129" y="2306487"/>
              <a:ext cx="1768816" cy="1746542"/>
            </a:xfrm>
            <a:prstGeom prst="ellipse">
              <a:avLst/>
            </a:prstGeom>
            <a:solidFill>
              <a:srgbClr val="F906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091EA9E-E336-4B34-B6CB-4183054DD0DD}"/>
              </a:ext>
            </a:extLst>
          </p:cNvPr>
          <p:cNvSpPr txBox="1"/>
          <p:nvPr/>
        </p:nvSpPr>
        <p:spPr>
          <a:xfrm>
            <a:off x="1888760" y="2563318"/>
            <a:ext cx="9428813" cy="18774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Социально-психологическое тестирование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в Орловской области в 2026-2027 </a:t>
            </a:r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учебном году:  </a:t>
            </a:r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организация и проведение,  алгоритм работы с «группой риска» в образовательных организациях  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162925" y="449705"/>
            <a:ext cx="8124669" cy="1843790"/>
            <a:chOff x="449260" y="392066"/>
            <a:chExt cx="3500682" cy="745303"/>
          </a:xfrm>
          <a:solidFill>
            <a:schemeClr val="bg1">
              <a:lumMod val="50000"/>
            </a:schemeClr>
          </a:solidFill>
        </p:grpSpPr>
        <p:pic>
          <p:nvPicPr>
            <p:cNvPr id="29" name="Рисунок 28">
              <a:extLst>
                <a:ext uri="{FF2B5EF4-FFF2-40B4-BE49-F238E27FC236}">
                  <a16:creationId xmlns="" xmlns:a16="http://schemas.microsoft.com/office/drawing/2014/main" id="{53CF7814-4809-4938-A0C8-8E4CAC604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grayscl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20018" y="487347"/>
              <a:ext cx="2729924" cy="591096"/>
            </a:xfrm>
            <a:prstGeom prst="rect">
              <a:avLst/>
            </a:prstGeom>
            <a:grpFill/>
          </p:spPr>
        </p:pic>
        <p:sp>
          <p:nvSpPr>
            <p:cNvPr id="30" name="Овал 29">
              <a:extLst>
                <a:ext uri="{FF2B5EF4-FFF2-40B4-BE49-F238E27FC236}">
                  <a16:creationId xmlns="" xmlns:a16="http://schemas.microsoft.com/office/drawing/2014/main" id="{CBFB4540-3CD3-4DF2-A565-8A609EB966CE}"/>
                </a:ext>
              </a:extLst>
            </p:cNvPr>
            <p:cNvSpPr/>
            <p:nvPr/>
          </p:nvSpPr>
          <p:spPr>
            <a:xfrm>
              <a:off x="449260" y="392066"/>
              <a:ext cx="800894" cy="74530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Рисунок 30" descr="Маркеры-галочки">
              <a:extLst>
                <a:ext uri="{FF2B5EF4-FFF2-40B4-BE49-F238E27FC236}">
                  <a16:creationId xmlns="" xmlns:a16="http://schemas.microsoft.com/office/drawing/2014/main" id="{0D5978DC-F288-45C3-A278-295221360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31253" y="531432"/>
              <a:ext cx="446670" cy="446670"/>
            </a:xfrm>
            <a:prstGeom prst="rect">
              <a:avLst/>
            </a:prstGeom>
            <a:grpFill/>
          </p:spPr>
        </p:pic>
      </p:grp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53CF7814-4809-4938-A0C8-8E4CAC60496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grayscl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7051" y="4377126"/>
            <a:ext cx="4920878" cy="15439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62D9B627-B28E-4FA8-9C02-D75DFC8B5A48}"/>
              </a:ext>
            </a:extLst>
          </p:cNvPr>
          <p:cNvSpPr txBox="1"/>
          <p:nvPr/>
        </p:nvSpPr>
        <p:spPr>
          <a:xfrm>
            <a:off x="5831174" y="4512039"/>
            <a:ext cx="4871803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Красова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Елена Николаевна, директор </a:t>
            </a:r>
          </a:p>
          <a:p>
            <a:pPr algn="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БУ ОО «Орловский региональный центр психолого-педагогической, медицинской и социальной помощи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218" y="343610"/>
            <a:ext cx="960533" cy="960533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5426440" y="704537"/>
            <a:ext cx="59660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 SemiBold"/>
                <a:ea typeface="DIN Condensed Light" panose="020B0604020202020204" charset="-52"/>
                <a:cs typeface="Calibri" panose="020F0502020204030204" pitchFamily="34" charset="0"/>
              </a:rPr>
              <a:t>Организационное совещание по социально-психологическому тестированию в Орловской области 2026- 2027 </a:t>
            </a:r>
            <a:r>
              <a:rPr lang="ru-RU" sz="2000" b="1" dirty="0" err="1" smtClean="0">
                <a:solidFill>
                  <a:schemeClr val="bg1"/>
                </a:solidFill>
                <a:latin typeface="Montserrat SemiBold"/>
                <a:ea typeface="DIN Condensed Light" panose="020B0604020202020204" charset="-52"/>
                <a:cs typeface="Calibri" panose="020F0502020204030204" pitchFamily="34" charset="0"/>
              </a:rPr>
              <a:t>уч.г</a:t>
            </a:r>
            <a:r>
              <a:rPr lang="ru-RU" sz="2000" b="1" dirty="0" smtClean="0">
                <a:solidFill>
                  <a:schemeClr val="bg1"/>
                </a:solidFill>
                <a:latin typeface="Montserrat SemiBold"/>
                <a:ea typeface="DIN Condensed Light" panose="020B0604020202020204" charset="-52"/>
                <a:cs typeface="Calibri" panose="020F0502020204030204" pitchFamily="34" charset="0"/>
              </a:rPr>
              <a:t>. </a:t>
            </a:r>
            <a:endParaRPr lang="ru-RU" sz="2000" b="1" dirty="0">
              <a:solidFill>
                <a:schemeClr val="bg1"/>
              </a:solidFill>
              <a:latin typeface="Montserrat SemiBold"/>
              <a:ea typeface="DIN Condensed Light" panose="020B0604020202020204" charset="-52"/>
              <a:cs typeface="Calibri" panose="020F0502020204030204" pitchFamily="34" charset="0"/>
            </a:endParaRPr>
          </a:p>
        </p:txBody>
      </p:sp>
      <p:pic>
        <p:nvPicPr>
          <p:cNvPr id="37" name="Рисунок 36" descr="эмблема центр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99920" y="314794"/>
            <a:ext cx="1160174" cy="1019331"/>
          </a:xfrm>
          <a:prstGeom prst="rect">
            <a:avLst/>
          </a:prstGeom>
        </p:spPr>
      </p:pic>
      <p:pic>
        <p:nvPicPr>
          <p:cNvPr id="21" name="Рисунок 20" descr="https://57.soctest.ru/assets/auth_login_illustration-66bf2882.jpg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69431" y="3987384"/>
            <a:ext cx="3519850" cy="2396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6017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6820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Приказ образовательной организации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289155"/>
            <a:ext cx="11582400" cy="52165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/>
              <a:t>1. Провести в период с __ по _ 2026 года провести социально-психологическое тестирование учеников, обучающихся в 7-11-х классах и достигших 13 лет (далее – СПТ).</a:t>
            </a:r>
          </a:p>
          <a:p>
            <a:pPr algn="just">
              <a:buNone/>
            </a:pPr>
            <a:r>
              <a:rPr lang="ru-RU" sz="2000" b="1" dirty="0" smtClean="0"/>
              <a:t>2. Утвердить календарный план поведения СПТ, график проведения СПТ   согласно приложению № 1. </a:t>
            </a:r>
          </a:p>
          <a:p>
            <a:pPr algn="just">
              <a:buNone/>
            </a:pPr>
            <a:r>
              <a:rPr lang="ru-RU" sz="2000" b="1" dirty="0" smtClean="0"/>
              <a:t>3. Создать комиссию по организации и проведению социально-психологического тестирования в составе (не менее 3-х чел.) </a:t>
            </a:r>
          </a:p>
          <a:p>
            <a:pPr algn="just">
              <a:buNone/>
            </a:pPr>
            <a:r>
              <a:rPr lang="ru-RU" sz="2000" b="1" dirty="0" smtClean="0"/>
              <a:t>4. Назначить, ответственным за организацию и проведение СПТ педагога-психолога ______.   В срок до ….. сентября 2026 года провести обучающие мероприятия с классными руководителями по организации тестирования в срок до ___ сентября 2026 года, инструктаж о порядке и целях СПТ.</a:t>
            </a:r>
          </a:p>
          <a:p>
            <a:pPr algn="just">
              <a:buNone/>
            </a:pPr>
            <a:r>
              <a:rPr lang="ru-RU" sz="2000" b="1" dirty="0" smtClean="0"/>
              <a:t>5. Членам комиссии:</a:t>
            </a:r>
          </a:p>
          <a:p>
            <a:pPr algn="just">
              <a:buFontTx/>
              <a:buChar char="-"/>
            </a:pPr>
            <a:r>
              <a:rPr lang="ru-RU" sz="2000" b="1" dirty="0" smtClean="0"/>
              <a:t>провести информационно-мотивационную…..</a:t>
            </a:r>
          </a:p>
          <a:p>
            <a:pPr algn="just">
              <a:buNone/>
            </a:pPr>
            <a:r>
              <a:rPr lang="ru-RU" sz="2000" b="1" dirty="0" smtClean="0"/>
              <a:t>6. По результатам СПТ  сформировать и утвердить поименные списки обучающихся, подлежащих профилактическому медицинскому осмотру, направить поименные списки в медицинскую организацию, проводящую профилактические медицинские осмотры, в срок до 15 декабря 2026 года.</a:t>
            </a:r>
          </a:p>
          <a:p>
            <a:pPr algn="just">
              <a:buNone/>
            </a:pPr>
            <a:r>
              <a:rPr lang="ru-RU" sz="2000" b="1" dirty="0" smtClean="0"/>
              <a:t>7. Контроль над исполнением настоящего приказа возложить на ………</a:t>
            </a:r>
          </a:p>
          <a:p>
            <a:pPr algn="just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Заполнение системы</a:t>
            </a:r>
            <a:endParaRPr lang="ru-RU" dirty="0"/>
          </a:p>
        </p:txBody>
      </p:sp>
      <p:pic>
        <p:nvPicPr>
          <p:cNvPr id="4" name="Содержимое 3" descr="спт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685" y="1255456"/>
            <a:ext cx="11007973" cy="5115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468" y="457200"/>
            <a:ext cx="115824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Информационно-разъяснительная кампания 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/>
          </a:p>
        </p:txBody>
      </p:sp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486" y="3882451"/>
            <a:ext cx="2790357" cy="279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3966" y="2338466"/>
            <a:ext cx="4106837" cy="2735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387777" y="1229194"/>
            <a:ext cx="4092315" cy="50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chemeClr val="tx1"/>
              </a:solidFill>
              <a:latin typeface="Calibri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chemeClr val="tx1"/>
              </a:solidFill>
              <a:latin typeface="Calibri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chemeClr val="tx1"/>
              </a:solidFill>
              <a:latin typeface="Calibri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solidFill>
                <a:schemeClr val="tx1"/>
              </a:solidFill>
              <a:latin typeface="Calibri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Уважаемые ребята!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Ежегодно проводится всероссийское тестирование социально значимых характеристик личности современных школьников и студентов. Возможно, многие из вас уже принимали в нем участие.</a:t>
            </a:r>
            <a:endParaRPr lang="ru-RU" sz="105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Тестирование предназначено для определения сильных сторон вашей личности, особенностей вашей реакции на различные жизненные обстоятельства и выбора поведения в них…..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pic>
        <p:nvPicPr>
          <p:cNvPr id="28680" name="Picture 8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396" y="1114943"/>
            <a:ext cx="2647587" cy="2647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1" y="419334"/>
            <a:ext cx="11260339" cy="1270661"/>
          </a:xfrm>
        </p:spPr>
        <p:txBody>
          <a:bodyPr/>
          <a:lstStyle/>
          <a:p>
            <a:pPr algn="ctr"/>
            <a:r>
              <a:rPr lang="ru-RU" sz="2400" dirty="0" smtClean="0"/>
              <a:t>Всероссийский опрос родителей по информированности о профилактике ПАВ Центр защиты прав и интересов детей»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843790" y="1424067"/>
            <a:ext cx="8424472" cy="929390"/>
          </a:xfrm>
        </p:spPr>
        <p:txBody>
          <a:bodyPr/>
          <a:lstStyle/>
          <a:p>
            <a:pPr algn="ctr">
              <a:buNone/>
            </a:pPr>
            <a:r>
              <a:rPr lang="en-US" sz="3200" dirty="0" smtClean="0">
                <a:hlinkClick r:id="rId2"/>
              </a:rPr>
              <a:t>http</a:t>
            </a:r>
            <a:r>
              <a:rPr lang="ru-RU" sz="3200" dirty="0" smtClean="0">
                <a:hlinkClick r:id="rId2"/>
              </a:rPr>
              <a:t>://</a:t>
            </a:r>
            <a:r>
              <a:rPr lang="ru-RU" sz="3200" dirty="0" err="1" smtClean="0">
                <a:hlinkClick r:id="rId2"/>
              </a:rPr>
              <a:t>опрос-родителей-о-пав.рф</a:t>
            </a:r>
            <a:r>
              <a:rPr lang="ru-RU" sz="3200" dirty="0" smtClean="0">
                <a:hlinkClick r:id="rId2"/>
              </a:rPr>
              <a:t>/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1026" name="Picture 2" descr="C:\Users\user\Downloads\2025-04-03_15-41-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6502" y="2518088"/>
            <a:ext cx="6457381" cy="392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ownloads\2025-04-03_15-44-0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512" y="2415718"/>
            <a:ext cx="6093474" cy="3689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1" y="509666"/>
            <a:ext cx="10523096" cy="10792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Проведение СПТ, заполнение форм тестирования</a:t>
            </a:r>
            <a:endParaRPr lang="ru-RU" dirty="0"/>
          </a:p>
        </p:txBody>
      </p:sp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6084" y="2492136"/>
            <a:ext cx="5831173" cy="3928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8" name="Picture 10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279" y="1294827"/>
            <a:ext cx="3921750" cy="392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60" name="Picture 1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64511" y="1549405"/>
            <a:ext cx="1528997" cy="955623"/>
          </a:xfrm>
          <a:prstGeom prst="rect">
            <a:avLst/>
          </a:prstGeom>
          <a:noFill/>
        </p:spPr>
      </p:pic>
      <p:pic>
        <p:nvPicPr>
          <p:cNvPr id="27662" name="Picture 1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19483" y="4915392"/>
            <a:ext cx="1418393" cy="1418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843" y="179882"/>
            <a:ext cx="11952157" cy="8994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Психолого-педагогического сопровождения обучающихся «группы риска»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9822" y="1199216"/>
            <a:ext cx="4197245" cy="2173571"/>
          </a:xfrm>
          <a:prstGeom prst="roundRect">
            <a:avLst>
              <a:gd name="adj" fmla="val 5914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 algn="ctr"/>
            <a:endParaRPr lang="ru-RU" sz="2000" b="1" dirty="0" smtClean="0"/>
          </a:p>
          <a:p>
            <a:pPr marL="514350" lvl="0" indent="-514350" algn="just"/>
            <a:r>
              <a:rPr lang="ru-RU" b="1" dirty="0" smtClean="0"/>
              <a:t>1. Проанализировать результаты тестирования и выделить обучающихся группы риска, проанализировать профили классов, каждого обучающегося, выделить факторы риска и факторы защиты. 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89954" y="1274164"/>
            <a:ext cx="4077325" cy="221854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2. Проинформировать о результатах СПТ педагогический коллектив, родителей. Сбор согласий на профилактические медицинские осмотры и формирование поименных списков на ПМО. </a:t>
            </a:r>
          </a:p>
          <a:p>
            <a:pPr algn="ctr"/>
            <a:endParaRPr lang="ru-RU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814" y="3557666"/>
            <a:ext cx="4527029" cy="153898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ctr"/>
            <a:r>
              <a:rPr lang="ru-RU" b="1" dirty="0" smtClean="0"/>
              <a:t>3. Выделить общие направления профилактической (коррекционной или развивающей) работы (групповая, индивидуальная) по классам, по рискам.</a:t>
            </a:r>
          </a:p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40053" y="4122298"/>
            <a:ext cx="4367134" cy="121420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ctr"/>
            <a:r>
              <a:rPr lang="ru-RU" b="1" dirty="0" smtClean="0"/>
              <a:t>4. Проведение углубленной психодиагностики с обучающимися «группы риска». </a:t>
            </a:r>
            <a:r>
              <a:rPr lang="ru-RU" sz="2400" b="1" dirty="0" smtClean="0">
                <a:solidFill>
                  <a:schemeClr val="bg1"/>
                </a:solidFill>
              </a:rPr>
              <a:t>*</a:t>
            </a:r>
          </a:p>
          <a:p>
            <a:pPr algn="ctr"/>
            <a:endParaRPr lang="ru-RU" b="1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48526" y="5553856"/>
            <a:ext cx="7674964" cy="111676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/>
              <a:t>5. Составление и реализация индивидуальной программы сопровождения обучающихся, нуждающихся в психолого-педагогической помощи.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06911" y="1229194"/>
            <a:ext cx="2758190" cy="22185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Алгоритм использования результатов СПТ при работе с обучающимися «группы риска»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2369" y="3410627"/>
            <a:ext cx="2077960" cy="207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Методические материалы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056" y="1109272"/>
            <a:ext cx="2066378" cy="268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86" y="3897443"/>
            <a:ext cx="2105025" cy="236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0760" y="1169233"/>
            <a:ext cx="4452077" cy="262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17363" y="4129789"/>
            <a:ext cx="2053653" cy="2368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44198" y="4077325"/>
            <a:ext cx="3072982" cy="247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C:\Users\user\Downloads\2024-12-12_16-32-22.pn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66241" y="1364105"/>
            <a:ext cx="2626957" cy="2932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user\Downloads\2024-12-12_16-28-0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39398" y="3712653"/>
            <a:ext cx="2469888" cy="2860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4" y="0"/>
            <a:ext cx="11733966" cy="12954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Приказ Департамента образования орловской области № 1353 от 04.09.2026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5381468"/>
            <a:ext cx="11255948" cy="12591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Всероссийский конкурс методических материалов по профилактике употребления наркотических средств, психотропных и иных </a:t>
            </a:r>
            <a:r>
              <a:rPr lang="ru-RU" sz="1800" b="1" dirty="0" err="1" smtClean="0">
                <a:solidFill>
                  <a:schemeClr val="accent6">
                    <a:lumMod val="50000"/>
                  </a:schemeClr>
                </a:solidFill>
              </a:rPr>
              <a:t>психоактивных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 веществ, формированию культуры здорового и безопасного образа жизни среди обучающихся «Здоровье и безопасность: методические ресурсы» письмо </a:t>
            </a:r>
            <a:r>
              <a:rPr lang="ru-RU" sz="1800" b="1" dirty="0" err="1" smtClean="0">
                <a:solidFill>
                  <a:schemeClr val="accent6">
                    <a:lumMod val="50000"/>
                  </a:schemeClr>
                </a:solidFill>
              </a:rPr>
              <a:t>Минпросвещения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 России от 14 июля 2026 г. № 07-11500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597" y="1079292"/>
            <a:ext cx="11332564" cy="1364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 проведении регионального этапа Всероссийского конкурса методических материалов по профилактике употребления наркотических средств, психотропных и иных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психоактивных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веществ, формированию культуры здорового и безопасного образа жизни среди обучающихся Орловской области «Здоровье и безопасность: методические ресурсы»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53062" y="2488367"/>
            <a:ext cx="80047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>
                <a:solidFill>
                  <a:srgbClr val="0070C0"/>
                </a:solidFill>
              </a:rPr>
              <a:t>Номинации: </a:t>
            </a:r>
          </a:p>
          <a:p>
            <a:pPr algn="ctr"/>
            <a:r>
              <a:rPr lang="ru-RU" u="sng" dirty="0" smtClean="0">
                <a:solidFill>
                  <a:srgbClr val="0070C0"/>
                </a:solidFill>
              </a:rPr>
              <a:t>«Дополнительная </a:t>
            </a:r>
            <a:r>
              <a:rPr lang="ru-RU" u="sng" dirty="0" err="1" smtClean="0">
                <a:solidFill>
                  <a:srgbClr val="0070C0"/>
                </a:solidFill>
              </a:rPr>
              <a:t>общеразвивающая</a:t>
            </a:r>
            <a:r>
              <a:rPr lang="ru-RU" u="sng" dirty="0" smtClean="0">
                <a:solidFill>
                  <a:srgbClr val="0070C0"/>
                </a:solidFill>
              </a:rPr>
              <a:t> программа по профилактике употребления наркотических средств, психотропных и иных </a:t>
            </a:r>
            <a:r>
              <a:rPr lang="ru-RU" u="sng" dirty="0" err="1" smtClean="0">
                <a:solidFill>
                  <a:srgbClr val="0070C0"/>
                </a:solidFill>
              </a:rPr>
              <a:t>психоактивных</a:t>
            </a:r>
            <a:r>
              <a:rPr lang="ru-RU" u="sng" dirty="0" smtClean="0">
                <a:solidFill>
                  <a:srgbClr val="0070C0"/>
                </a:solidFill>
              </a:rPr>
              <a:t> веществ, формированию культуры здорового и безопасного образа жизни, правовому просвещению обучающихся» </a:t>
            </a:r>
          </a:p>
          <a:p>
            <a:pPr algn="ctr"/>
            <a:endParaRPr lang="ru-RU" u="sng" dirty="0" smtClean="0"/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«Методическая разработка по профилактике употребления наркотических средств, психотропных и иных </a:t>
            </a:r>
            <a:r>
              <a:rPr lang="ru-RU" b="1" i="1" dirty="0" err="1" smtClean="0">
                <a:solidFill>
                  <a:srgbClr val="0070C0"/>
                </a:solidFill>
              </a:rPr>
              <a:t>психоактивных</a:t>
            </a:r>
            <a:r>
              <a:rPr lang="ru-RU" b="1" i="1" dirty="0" smtClean="0">
                <a:solidFill>
                  <a:srgbClr val="0070C0"/>
                </a:solidFill>
              </a:rPr>
              <a:t> веществ, формированию культуры здорового и безопасного образа жизни, правовому просвещению обучающихся» 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657" y="2608288"/>
            <a:ext cx="2294940" cy="2626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Заголовок 2"/>
          <p:cNvSpPr/>
          <p:nvPr/>
        </p:nvSpPr>
        <p:spPr>
          <a:xfrm>
            <a:off x="1521000" y="96840"/>
            <a:ext cx="8695800" cy="85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600" b="0" strike="noStrike" spc="-1">
                <a:solidFill>
                  <a:srgbClr val="FFFFFF"/>
                </a:solidFill>
                <a:latin typeface="Calibri"/>
              </a:rPr>
              <a:t>Заголовок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08" name="TextBox 15"/>
          <p:cNvSpPr/>
          <p:nvPr/>
        </p:nvSpPr>
        <p:spPr>
          <a:xfrm>
            <a:off x="9516600" y="1913760"/>
            <a:ext cx="655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FFFFFF"/>
                </a:solidFill>
                <a:latin typeface="Calibri"/>
              </a:rPr>
              <a:t>180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13" name="TextBox 24"/>
          <p:cNvSpPr/>
          <p:nvPr/>
        </p:nvSpPr>
        <p:spPr>
          <a:xfrm>
            <a:off x="9658080" y="3042720"/>
            <a:ext cx="655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FFFFFF"/>
                </a:solidFill>
                <a:latin typeface="Calibri"/>
              </a:rPr>
              <a:t>232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19" name="TextBox 35"/>
          <p:cNvSpPr/>
          <p:nvPr/>
        </p:nvSpPr>
        <p:spPr>
          <a:xfrm>
            <a:off x="11073960" y="3558600"/>
            <a:ext cx="655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FFFFFF"/>
                </a:solidFill>
                <a:latin typeface="Calibri"/>
              </a:rPr>
              <a:t>707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0" name="Прямоугольник 10"/>
          <p:cNvSpPr/>
          <p:nvPr/>
        </p:nvSpPr>
        <p:spPr>
          <a:xfrm>
            <a:off x="380880" y="134640"/>
            <a:ext cx="11633400" cy="708508"/>
          </a:xfrm>
          <a:prstGeom prst="rect">
            <a:avLst/>
          </a:prstGeom>
          <a:gradFill rotWithShape="0">
            <a:gsLst>
              <a:gs pos="0">
                <a:srgbClr val="1F3E83"/>
              </a:gs>
              <a:gs pos="100000">
                <a:srgbClr val="007ECA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pPr lvl="0" algn="ctr"/>
            <a:r>
              <a:rPr lang="ru-RU" sz="2800" dirty="0" smtClean="0">
                <a:solidFill>
                  <a:schemeClr val="bg1"/>
                </a:solidFill>
              </a:rPr>
              <a:t>Нормативное правовое обеспечение СПТ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22"/>
          <p:cNvSpPr/>
          <p:nvPr/>
        </p:nvSpPr>
        <p:spPr>
          <a:xfrm>
            <a:off x="447304" y="940751"/>
            <a:ext cx="11416145" cy="686169"/>
          </a:xfrm>
          <a:prstGeom prst="rect">
            <a:avLst/>
          </a:prstGeom>
          <a:solidFill>
            <a:srgbClr val="A71515"/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Федеральный закон от 08.01.1998 г. № 3-ФЗ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«О наркотических средствах и психотропных веществах»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10"/>
          <p:cNvSpPr/>
          <p:nvPr/>
        </p:nvSpPr>
        <p:spPr>
          <a:xfrm>
            <a:off x="391884" y="2731325"/>
            <a:ext cx="2945081" cy="28263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 algn="just"/>
            <a:r>
              <a:rPr lang="ru-RU" b="1" dirty="0" smtClean="0">
                <a:solidFill>
                  <a:schemeClr val="tx1"/>
                </a:solidFill>
              </a:rPr>
              <a:t>Приказ Министерства просвещения РФ от 20.02.2020 г. № 59 Порядок проведения СПТ обучающихся в общеобразовательных организациях и профессиональных образовательных организациях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2"/>
          <p:cNvSpPr/>
          <p:nvPr/>
        </p:nvSpPr>
        <p:spPr>
          <a:xfrm>
            <a:off x="463137" y="5765470"/>
            <a:ext cx="5890162" cy="872836"/>
          </a:xfrm>
          <a:prstGeom prst="rect">
            <a:avLst/>
          </a:prstGeom>
          <a:solidFill>
            <a:srgbClr val="A71515"/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Федеральный закон от 29.12.2012 г. № 273-ФЗ «Об образовании в Российской Федерации». </a:t>
            </a:r>
          </a:p>
          <a:p>
            <a:pPr algn="just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10"/>
          <p:cNvSpPr/>
          <p:nvPr/>
        </p:nvSpPr>
        <p:spPr>
          <a:xfrm>
            <a:off x="3705101" y="2766951"/>
            <a:ext cx="2766951" cy="27669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Приказ Министерством науки и высшего образования РФ от 20.02.2020 г. № 239 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Порядок проведения СПТ обучающихся в образовательных организациях высшего образования</a:t>
            </a:r>
          </a:p>
          <a:p>
            <a:pPr lvl="0" algn="just"/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10"/>
          <p:cNvSpPr/>
          <p:nvPr/>
        </p:nvSpPr>
        <p:spPr>
          <a:xfrm>
            <a:off x="6887687" y="2764970"/>
            <a:ext cx="5047013" cy="161215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ru-RU" sz="2400" b="1" dirty="0" smtClean="0"/>
              <a:t>Приказ Министерства здравоохранения Российской Федерации от 25.03.2025 г. № 256н. </a:t>
            </a:r>
          </a:p>
          <a:p>
            <a:pPr algn="just"/>
            <a:r>
              <a:rPr lang="ru-RU" sz="2000" b="1" dirty="0" smtClean="0"/>
              <a:t> </a:t>
            </a:r>
          </a:p>
          <a:p>
            <a:pPr lvl="0" algn="just"/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39388" y="1745673"/>
            <a:ext cx="6175168" cy="700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endParaRPr lang="ru-RU" b="1" spc="-1" dirty="0" smtClean="0">
              <a:solidFill>
                <a:schemeClr val="bg1"/>
              </a:solidFill>
              <a:latin typeface="Arial Narrow"/>
            </a:endParaRPr>
          </a:p>
          <a:p>
            <a:pPr marL="342900" indent="-342900" algn="ctr"/>
            <a:r>
              <a:rPr lang="ru-RU" sz="2000" b="1" spc="-1" dirty="0" smtClean="0">
                <a:solidFill>
                  <a:schemeClr val="bg1"/>
                </a:solidFill>
                <a:latin typeface="Arial Narrow"/>
              </a:rPr>
              <a:t>СОЦИАЛЬНО-ПСИХОЛОГИЧЕСКОЕ ТЕСТИРОВАНИЕ (СПТ)   </a:t>
            </a:r>
          </a:p>
          <a:p>
            <a:pPr marL="342900" indent="-342900" algn="ctr">
              <a:buAutoNum type="arabicParenR"/>
            </a:pP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780812" y="1672442"/>
            <a:ext cx="5165766" cy="700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endParaRPr lang="ru-RU" b="1" spc="-1" dirty="0" smtClean="0">
              <a:solidFill>
                <a:schemeClr val="bg1"/>
              </a:solidFill>
              <a:latin typeface="Arial Narrow"/>
            </a:endParaRPr>
          </a:p>
          <a:p>
            <a:pPr marL="342900" indent="-342900" algn="ctr"/>
            <a:r>
              <a:rPr lang="ru-RU" sz="2000" b="1" spc="-1" dirty="0" smtClean="0">
                <a:solidFill>
                  <a:schemeClr val="bg1"/>
                </a:solidFill>
                <a:latin typeface="Arial Narrow"/>
              </a:rPr>
              <a:t>ПРОФИЛАКТИЧЕСКИЕ </a:t>
            </a:r>
          </a:p>
          <a:p>
            <a:pPr marL="342900" indent="-342900" algn="ctr"/>
            <a:r>
              <a:rPr lang="ru-RU" sz="2000" b="1" spc="-1" dirty="0" smtClean="0">
                <a:solidFill>
                  <a:schemeClr val="bg1"/>
                </a:solidFill>
                <a:latin typeface="Arial Narrow"/>
              </a:rPr>
              <a:t>МЕДИЦИНСКИЕ ОСМОТРЫ   </a:t>
            </a:r>
          </a:p>
          <a:p>
            <a:pPr marL="342900" indent="-342900" algn="ctr">
              <a:buAutoNum type="arabicParenR"/>
            </a:pPr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3325088" y="2481942"/>
            <a:ext cx="332509" cy="534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9213268" y="2446318"/>
            <a:ext cx="332509" cy="3424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60367" y="4557010"/>
            <a:ext cx="2713220" cy="524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Конфиденциальности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503765" y="6220917"/>
            <a:ext cx="2488368" cy="4497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Добровольности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79501" y="5441429"/>
            <a:ext cx="2653260" cy="52465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ПРИНЦИПЫ СПТ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2" name="Стрелка вверх 41"/>
          <p:cNvSpPr/>
          <p:nvPr/>
        </p:nvSpPr>
        <p:spPr>
          <a:xfrm>
            <a:off x="9173982" y="5081665"/>
            <a:ext cx="194872" cy="3447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>
            <a:off x="10523095" y="5846164"/>
            <a:ext cx="224852" cy="4047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Единая методика СПТ</a:t>
            </a:r>
            <a:endParaRPr lang="ru-RU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1708" y="1319133"/>
            <a:ext cx="7413157" cy="499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884826" y="1259173"/>
            <a:ext cx="4047345" cy="2188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Письмо </a:t>
            </a:r>
            <a:r>
              <a:rPr lang="ru-RU" b="1" u="sng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Минпросвещения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России от 18 августа 2025 года № 07-4155. 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«Проведение СПТ обучающихся, осваивающих адаптированные основные общеобразовательные программы (дети с ОВЗ), носит рекомендательный характер»,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664316" y="3672590"/>
            <a:ext cx="2788170" cy="7495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 нарушениями зрения (слабовидящие)</a:t>
            </a:r>
            <a:endParaRPr lang="ru-RU" sz="1400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709287" y="4574499"/>
            <a:ext cx="2758190" cy="6270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 нарушениями </a:t>
            </a: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луха (слабослышащие)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94295" y="5446425"/>
            <a:ext cx="2848131" cy="669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 нарушениями опорно-двигательного аппарата (НОДА)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Количественные данные по СПТ за 2024-2025 </a:t>
            </a:r>
            <a:r>
              <a:rPr lang="ru-RU" sz="2700" b="1" dirty="0" err="1" smtClean="0"/>
              <a:t>уч.гг</a:t>
            </a:r>
            <a:r>
              <a:rPr lang="ru-RU" sz="2700" b="1" dirty="0" smtClean="0"/>
              <a:t>., 2025-2026 </a:t>
            </a:r>
            <a:r>
              <a:rPr lang="ru-RU" sz="2700" b="1" dirty="0" err="1" smtClean="0"/>
              <a:t>уч.г</a:t>
            </a:r>
            <a:r>
              <a:rPr lang="ru-RU" sz="2700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11331" y="1259173"/>
          <a:ext cx="5604656" cy="4155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279"/>
                <a:gridCol w="1227540"/>
                <a:gridCol w="1245837"/>
              </a:tblGrid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Обучающиеся, </a:t>
                      </a:r>
                      <a:r>
                        <a:rPr lang="ru-RU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подлежащие тестированию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2024-2025 уч.г.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2025-2026 уч.г.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05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Общеобразовательные</a:t>
                      </a:r>
                      <a:r>
                        <a:rPr lang="ru-RU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организации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>
                          <a:latin typeface="Times New Roman"/>
                          <a:ea typeface="Calibri"/>
                          <a:cs typeface="Times New Roman"/>
                        </a:rPr>
                        <a:t>26631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>
                          <a:latin typeface="Times New Roman"/>
                          <a:ea typeface="Calibri"/>
                          <a:cs typeface="Times New Roman"/>
                        </a:rPr>
                        <a:t>26538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05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Профессиональные образовательные организации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>
                          <a:latin typeface="Times New Roman"/>
                          <a:ea typeface="Calibri"/>
                          <a:cs typeface="Times New Roman"/>
                        </a:rPr>
                        <a:t>8726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>
                          <a:latin typeface="Times New Roman"/>
                          <a:ea typeface="Calibri"/>
                          <a:cs typeface="Times New Roman"/>
                        </a:rPr>
                        <a:t>9659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05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Организации высшего образования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2743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2265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Всего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38100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>
                          <a:solidFill>
                            <a:srgbClr val="21252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38462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6295869" y="1319137"/>
          <a:ext cx="5666282" cy="401736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789352"/>
                <a:gridCol w="2354910"/>
                <a:gridCol w="1522020"/>
              </a:tblGrid>
              <a:tr h="9054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Приняли участие 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2024-2025 </a:t>
                      </a:r>
                      <a:r>
                        <a:rPr lang="ru-RU" sz="2000" dirty="0" err="1"/>
                        <a:t>уч.г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2025-2026 </a:t>
                      </a:r>
                      <a:r>
                        <a:rPr lang="ru-RU" sz="2000" dirty="0" err="1"/>
                        <a:t>уч.г</a:t>
                      </a:r>
                      <a:r>
                        <a:rPr lang="ru-RU" sz="2000" dirty="0"/>
                        <a:t>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4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ОО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/>
                        <a:t>26155 </a:t>
                      </a:r>
                      <a:endParaRPr lang="ru-RU" sz="2000" spc="15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 smtClean="0"/>
                        <a:t>(98.21</a:t>
                      </a:r>
                      <a:r>
                        <a:rPr lang="ru-RU" sz="2000" spc="15" dirty="0"/>
                        <a:t>%)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/>
                        <a:t>26153</a:t>
                      </a:r>
                      <a:r>
                        <a:rPr lang="ru-RU" sz="2000" dirty="0"/>
                        <a:t> </a:t>
                      </a:r>
                      <a:endParaRPr lang="ru-RU" sz="20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(98,55%)</a:t>
                      </a:r>
                      <a:endParaRPr lang="ru-RU" sz="20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389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ПОО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/>
                        <a:t>8502  </a:t>
                      </a:r>
                      <a:endParaRPr lang="ru-RU" sz="2000" spc="15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 smtClean="0"/>
                        <a:t>(</a:t>
                      </a:r>
                      <a:r>
                        <a:rPr lang="ru-RU" sz="2000" spc="15" dirty="0"/>
                        <a:t>97.43 %)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 dirty="0"/>
                        <a:t>9452</a:t>
                      </a:r>
                      <a:r>
                        <a:rPr lang="ru-RU" sz="2000" dirty="0"/>
                        <a:t> </a:t>
                      </a:r>
                      <a:endParaRPr lang="ru-RU" sz="20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(97,86%)</a:t>
                      </a:r>
                      <a:endParaRPr lang="ru-RU" sz="20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4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ВО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1304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(47.54%)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1564 </a:t>
                      </a:r>
                      <a:r>
                        <a:rPr lang="ru-RU" sz="2000" dirty="0" smtClean="0">
                          <a:solidFill>
                            <a:srgbClr val="0070C0"/>
                          </a:solidFill>
                        </a:rPr>
                        <a:t>(69,05)</a:t>
                      </a:r>
                      <a:endParaRPr lang="ru-RU" sz="20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43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Всего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 </a:t>
                      </a:r>
                      <a:r>
                        <a:rPr lang="ru-RU" sz="2000" spc="15" dirty="0"/>
                        <a:t>35961</a:t>
                      </a:r>
                      <a:r>
                        <a:rPr lang="ru-RU" sz="2000" dirty="0"/>
                        <a:t> </a:t>
                      </a:r>
                      <a:endParaRPr lang="ru-RU" sz="20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(</a:t>
                      </a:r>
                      <a:r>
                        <a:rPr lang="ru-RU" sz="2000" spc="15" dirty="0"/>
                        <a:t>94.40% </a:t>
                      </a:r>
                      <a:r>
                        <a:rPr lang="ru-RU" sz="2000" spc="15" dirty="0" smtClean="0"/>
                        <a:t>)</a:t>
                      </a:r>
                      <a:r>
                        <a:rPr lang="ru-RU" sz="2000" dirty="0" smtClean="0"/>
                        <a:t>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37169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70C0"/>
                          </a:solidFill>
                        </a:rPr>
                        <a:t>(97%)</a:t>
                      </a:r>
                      <a:endParaRPr lang="ru-RU" sz="20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Количественные данные по СПТ за 2024-2025 </a:t>
            </a:r>
            <a:r>
              <a:rPr lang="ru-RU" sz="2700" b="1" dirty="0" err="1" smtClean="0"/>
              <a:t>уч.гг</a:t>
            </a:r>
            <a:r>
              <a:rPr lang="ru-RU" sz="2700" b="1" dirty="0" smtClean="0"/>
              <a:t>., 2025-2026 </a:t>
            </a:r>
            <a:r>
              <a:rPr lang="ru-RU" sz="2700" b="1" dirty="0" err="1" smtClean="0"/>
              <a:t>уч.г</a:t>
            </a:r>
            <a:r>
              <a:rPr lang="ru-RU" sz="2700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11331" y="1259173"/>
          <a:ext cx="5604656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51"/>
                <a:gridCol w="1514007"/>
                <a:gridCol w="1678898"/>
              </a:tblGrid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Отказы </a:t>
                      </a: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официальные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иным причинам </a:t>
                      </a:r>
                      <a:endParaRPr lang="ru-RU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2024-2025 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уч.г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2025-2026 уч.г.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335 (</a:t>
                      </a:r>
                      <a:r>
                        <a:rPr lang="ru-RU" sz="2000" b="1" spc="15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1,26%)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 smtClean="0">
                          <a:latin typeface="Times New Roman"/>
                          <a:ea typeface="Calibri"/>
                          <a:cs typeface="Times New Roman"/>
                        </a:rPr>
                        <a:t>141 </a:t>
                      </a:r>
                      <a:r>
                        <a:rPr lang="ru-RU" sz="2000" b="1" spc="15" dirty="0">
                          <a:latin typeface="Times New Roman"/>
                          <a:ea typeface="Calibri"/>
                          <a:cs typeface="Times New Roman"/>
                        </a:rPr>
                        <a:t>(0,53%)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336 (1,27)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49 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(0,18%)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 (</a:t>
                      </a:r>
                      <a:r>
                        <a:rPr lang="ru-RU" sz="2000" b="1" spc="15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0,22%)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 smtClean="0">
                          <a:latin typeface="Times New Roman"/>
                          <a:ea typeface="Calibri"/>
                          <a:cs typeface="Times New Roman"/>
                        </a:rPr>
                        <a:t>205 </a:t>
                      </a:r>
                      <a:r>
                        <a:rPr lang="ru-RU" sz="2000" b="1" spc="15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b="1" spc="15" dirty="0" smtClean="0">
                          <a:latin typeface="Times New Roman"/>
                          <a:ea typeface="Calibri"/>
                          <a:cs typeface="Times New Roman"/>
                        </a:rPr>
                        <a:t>2,35</a:t>
                      </a:r>
                      <a:r>
                        <a:rPr lang="ru-RU" sz="2000" b="1" spc="15" dirty="0">
                          <a:latin typeface="Times New Roman"/>
                          <a:ea typeface="Calibri"/>
                          <a:cs typeface="Times New Roman"/>
                        </a:rPr>
                        <a:t>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 (0,26%)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182 (1,88%)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431 (</a:t>
                      </a: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15,71%)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1008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36,75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214 (9,45%)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487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(21,5)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785</a:t>
                      </a:r>
                    </a:p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1354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718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7090348" y="1289154"/>
          <a:ext cx="4362136" cy="458675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664794"/>
                <a:gridCol w="1697342"/>
              </a:tblGrid>
              <a:tr h="796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Обучающиеся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ОВЗ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2025-2026 </a:t>
                      </a:r>
                      <a:r>
                        <a:rPr lang="ru-RU" sz="2400" dirty="0" err="1"/>
                        <a:t>уч.г</a:t>
                      </a:r>
                      <a:r>
                        <a:rPr lang="ru-RU" sz="2400" dirty="0"/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0191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нарушениями зрения (слабовидящие)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1439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нарушениями слуха (слабослышащие)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143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нарушениями опорно-двигательного аппарата (НОДА)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54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96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794" y="457200"/>
            <a:ext cx="1166234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Количественные данные «группа риска» 2024-2025 </a:t>
            </a:r>
            <a:r>
              <a:rPr lang="ru-RU" sz="2700" b="1" dirty="0" err="1" smtClean="0"/>
              <a:t>уч.гг</a:t>
            </a:r>
            <a:r>
              <a:rPr lang="ru-RU" sz="2700" b="1" dirty="0" smtClean="0"/>
              <a:t>., 2025-2026 </a:t>
            </a:r>
            <a:r>
              <a:rPr lang="ru-RU" sz="2700" b="1" dirty="0" err="1" smtClean="0"/>
              <a:t>уч.г</a:t>
            </a:r>
            <a:r>
              <a:rPr lang="ru-RU" sz="2700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314793" y="1433148"/>
          <a:ext cx="6625653" cy="4355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220"/>
                <a:gridCol w="2113613"/>
                <a:gridCol w="1798820"/>
              </a:tblGrid>
              <a:tr h="449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Группа риска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2024-2025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уч.г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2025-2026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уч.г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Общеобразовательные организации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Calibri"/>
                          <a:cs typeface="Times New Roman"/>
                        </a:rPr>
                        <a:t>546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Calibri"/>
                          <a:cs typeface="Times New Roman"/>
                        </a:rPr>
                        <a:t>302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4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Профессиональные образовательные организации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Организации высшего образования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9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638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380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7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+mn-lt"/>
                          <a:ea typeface="Calibri"/>
                          <a:cs typeface="Times New Roman"/>
                        </a:rPr>
                        <a:t>Обучающиеся</a:t>
                      </a:r>
                      <a:r>
                        <a:rPr lang="ru-RU" sz="2000" baseline="0" dirty="0" smtClean="0">
                          <a:latin typeface="+mn-lt"/>
                          <a:ea typeface="Calibri"/>
                          <a:cs typeface="Times New Roman"/>
                        </a:rPr>
                        <a:t> ОВЗ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+mn-lt"/>
                          <a:ea typeface="Calibri"/>
                          <a:cs typeface="Times New Roman"/>
                        </a:rPr>
                        <a:t>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0932" y="1512183"/>
            <a:ext cx="4416425" cy="441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785600" cy="8769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результаты мониторингов профилактической работы образовательных учреждений с обучающимися «группы риска» (высочайшей вероятностью рискового поведения) по итогам социально-психологического тестирования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115824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1200"/>
                <a:gridCol w="5791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2024-2025 </a:t>
                      </a:r>
                      <a:r>
                        <a:rPr lang="ru-RU" dirty="0" err="1" smtClean="0"/>
                        <a:t>уч.г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2025-2026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уч.г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Поручение </a:t>
                      </a:r>
                      <a:r>
                        <a:rPr kumimoji="0" lang="ru-RU" sz="1800" b="1" i="1" u="sng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Антинаркотической</a:t>
                      </a:r>
                      <a:r>
                        <a:rPr kumimoji="0" lang="ru-RU" sz="1800" b="1" i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комиссии </a:t>
                      </a:r>
                    </a:p>
                    <a:p>
                      <a:pPr lvl="0" algn="just"/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По каким «выявленным рискам» обучающиеся были отнесены в «группу риска».</a:t>
                      </a:r>
                    </a:p>
                    <a:p>
                      <a:pPr lvl="0" algn="just"/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Состоят ли обучающиеся «группы риска» на профилактических учетах и закреплены ли за ними наставники.</a:t>
                      </a:r>
                    </a:p>
                    <a:p>
                      <a:pPr lvl="0" algn="just"/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Какая профилактическая программа и форма работы реализовывались с обучающимися «группы риска» в 2024-2025 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уч.г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в образовательной организации.</a:t>
                      </a:r>
                    </a:p>
                    <a:p>
                      <a:pPr lvl="0" algn="just"/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В какую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внеурочную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общественную деятельность были вовлечены обучающиеся «группы риска».</a:t>
                      </a:r>
                    </a:p>
                    <a:p>
                      <a:pPr lvl="0" algn="just"/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Какая работа проводилась в образовательной организации с родителями (законными представителями) обучающихся «группы риска».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п. 3.3 Календарного плана проведения СПТ в 2025 – 2026 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уч.г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., утвержденного приказом Департамента образования Орловской области № 1181 от 14 августа 2025 года «О проведении СПТ обучающихся в общеобразовательных организациях, профессиональных образовательных организациях и образовательных организациях высшего образования в 2025-2026 учебном году»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По каким «выявленным рискам» обучающиеся были отнесены в «группу риска». 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Проходили ли обучающиеся «группы риска» профилактический медицинский осмотр.</a:t>
                      </a:r>
                    </a:p>
                    <a:p>
                      <a:endParaRPr kumimoji="0"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785600" cy="6220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Факторы, по которым обучающиеся отнесены в «группу риска»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115824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889"/>
                <a:gridCol w="2578308"/>
                <a:gridCol w="2230203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2024-2025 </a:t>
                      </a:r>
                      <a:r>
                        <a:rPr lang="ru-RU" sz="1800" dirty="0" err="1"/>
                        <a:t>уч.г</a:t>
                      </a:r>
                      <a:r>
                        <a:rPr lang="ru-RU" sz="1800" dirty="0"/>
                        <a:t>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2025-2026 </a:t>
                      </a:r>
                      <a:r>
                        <a:rPr lang="ru-RU" sz="1800" dirty="0" err="1"/>
                        <a:t>уч.г</a:t>
                      </a:r>
                      <a:r>
                        <a:rPr lang="ru-RU" sz="1800" dirty="0"/>
                        <a:t>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Плохая </a:t>
                      </a: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приспосабливаемость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, зависимость (ППЗ)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Потребность во внимании группы  (ПВГ)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Принятие асоциальных установок социума (ПАУ)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Стремление к риску (СР)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158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Импульсивность (ИМ)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Тревожность (ТР)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Фрустрированность (ФР)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Склонность к делинквентности (ДЕ)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Склонность к суицидальному поведению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Состоят на профилактических учетах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Профилактические медицинские осмотры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 чел.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(17%),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алгоритм работы Образовательных Организаций</a:t>
            </a:r>
            <a:br>
              <a:rPr lang="ru-RU" dirty="0" smtClean="0"/>
            </a:br>
            <a:r>
              <a:rPr lang="ru-RU" dirty="0" smtClean="0"/>
              <a:t> по СПТ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4792" y="1184224"/>
            <a:ext cx="5771215" cy="9893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ru-RU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Издает распорядительный акт (ПРИКАЗ ОО) </a:t>
            </a:r>
            <a:r>
              <a:rPr lang="ru-RU" sz="3200" dirty="0" smtClean="0">
                <a:solidFill>
                  <a:schemeClr val="bg1"/>
                </a:solidFill>
              </a:rPr>
              <a:t>*</a:t>
            </a:r>
            <a:endParaRPr lang="ru-RU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10926" y="1201710"/>
            <a:ext cx="5981074" cy="65706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Заполнение системы</a:t>
            </a:r>
          </a:p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4818" y="2388434"/>
            <a:ext cx="8359515" cy="173386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Информационно-разъяснительная компания </a:t>
            </a:r>
          </a:p>
          <a:p>
            <a:pPr algn="ctr"/>
            <a:r>
              <a:rPr lang="ru-RU" sz="2000" i="1" dirty="0" smtClean="0"/>
              <a:t>Письмо Министерства просвещения РФ № 07-4803 от 29.08.2023 года «О направлении информации по СПТ» предложены шаблоны мотивирующих бесед для разных ситуаций</a:t>
            </a:r>
            <a:r>
              <a:rPr lang="ru-RU" sz="2000" i="1" dirty="0" smtClean="0">
                <a:solidFill>
                  <a:schemeClr val="bg1"/>
                </a:solidFill>
              </a:rPr>
              <a:t>.</a:t>
            </a:r>
            <a:r>
              <a:rPr lang="ru-RU" sz="2000" dirty="0" smtClean="0">
                <a:solidFill>
                  <a:schemeClr val="bg1"/>
                </a:solidFill>
              </a:rPr>
              <a:t>  </a:t>
            </a:r>
            <a:r>
              <a:rPr lang="ru-RU" sz="2800" dirty="0" smtClean="0">
                <a:solidFill>
                  <a:schemeClr val="bg1"/>
                </a:solidFill>
              </a:rPr>
              <a:t>*</a:t>
            </a:r>
          </a:p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1816" y="4294683"/>
            <a:ext cx="6483247" cy="90690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 Проведение СПТ</a:t>
            </a:r>
            <a:endParaRPr lang="ru-RU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4548" y="5481404"/>
            <a:ext cx="9253929" cy="89941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ctr"/>
            <a:r>
              <a:rPr lang="ru-RU" sz="3200" b="1" u="sng" dirty="0" smtClean="0">
                <a:solidFill>
                  <a:srgbClr val="0070C0"/>
                </a:solidFill>
              </a:rPr>
              <a:t>5. Психолого-педагогического сопровождения обучающихся «группы риска»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endParaRPr lang="ru-RU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ru-RU" sz="32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909" y="2235667"/>
            <a:ext cx="3025880" cy="3025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584</TotalTime>
  <Words>1202</Words>
  <Application>Microsoft Office PowerPoint</Application>
  <PresentationFormat>Произвольный</PresentationFormat>
  <Paragraphs>236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Единая методика СПТ</vt:lpstr>
      <vt:lpstr>Количественные данные по СПТ за 2024-2025 уч.гг., 2025-2026 уч.г. </vt:lpstr>
      <vt:lpstr>Количественные данные по СПТ за 2024-2025 уч.гг., 2025-2026 уч.г. </vt:lpstr>
      <vt:lpstr>Количественные данные «группа риска» 2024-2025 уч.гг., 2025-2026 уч.г. </vt:lpstr>
      <vt:lpstr>результаты мониторингов профилактической работы образовательных учреждений с обучающимися «группы риска» (высочайшей вероятностью рискового поведения) по итогам социально-психологического тестирования </vt:lpstr>
      <vt:lpstr>Факторы, по которым обучающиеся отнесены в «группу риска» </vt:lpstr>
      <vt:lpstr>алгоритм работы Образовательных Организаций  по СПТ </vt:lpstr>
      <vt:lpstr>Приказ образовательной организации</vt:lpstr>
      <vt:lpstr>Заполнение системы</vt:lpstr>
      <vt:lpstr>Информационно-разъяснительная кампания  </vt:lpstr>
      <vt:lpstr>Всероссийский опрос родителей по информированности о профилактике ПАВ Центр защиты прав и интересов детей»</vt:lpstr>
      <vt:lpstr>Проведение СПТ, заполнение форм тестирования</vt:lpstr>
      <vt:lpstr>Психолого-педагогического сопровождения обучающихся «группы риска» </vt:lpstr>
      <vt:lpstr>Методические материалы </vt:lpstr>
      <vt:lpstr>Приказ Департамента образования орловской области № 1353 от 04.09.2026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misbox8@yandex.ru</dc:creator>
  <cp:lastModifiedBy>user</cp:lastModifiedBy>
  <cp:revision>82</cp:revision>
  <dcterms:created xsi:type="dcterms:W3CDTF">2025-10-24T11:09:34Z</dcterms:created>
  <dcterms:modified xsi:type="dcterms:W3CDTF">2026-09-16T09:12:36Z</dcterms:modified>
</cp:coreProperties>
</file>