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5" r:id="rId7"/>
    <p:sldId id="261" r:id="rId8"/>
    <p:sldId id="262" r:id="rId9"/>
    <p:sldId id="263" r:id="rId10"/>
    <p:sldId id="264" r:id="rId11"/>
    <p:sldId id="266" r:id="rId12"/>
    <p:sldId id="268" r:id="rId13"/>
    <p:sldId id="269" r:id="rId14"/>
    <p:sldId id="260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eb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eb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eb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8624" y="905687"/>
            <a:ext cx="8135375" cy="4501983"/>
          </a:xfrm>
        </p:spPr>
        <p:txBody>
          <a:bodyPr>
            <a:normAutofit/>
          </a:bodyPr>
          <a:lstStyle/>
          <a:p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Социально-психологический лекторий</a:t>
            </a:r>
            <a:b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 «Физиологические и психологические аспекты наркотической зависимости»</a:t>
            </a:r>
            <a:b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42758" y="5540191"/>
            <a:ext cx="5002302" cy="701584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sz="2400" dirty="0">
                <a:latin typeface="Bookman Old Style" panose="02050604050505020204" pitchFamily="18" charset="0"/>
              </a:rPr>
              <a:t>Подготовил педагог-психолог:</a:t>
            </a:r>
          </a:p>
          <a:p>
            <a:pPr algn="r"/>
            <a:r>
              <a:rPr lang="ru-RU" sz="2400" dirty="0">
                <a:latin typeface="Bookman Old Style" panose="02050604050505020204" pitchFamily="18" charset="0"/>
              </a:rPr>
              <a:t> Алимова Е.О.</a:t>
            </a:r>
          </a:p>
          <a:p>
            <a:endParaRPr lang="ru-RU" sz="2400" dirty="0">
              <a:latin typeface="Bookman Old Style" panose="02050604050505020204" pitchFamily="18" charset="0"/>
            </a:endParaRPr>
          </a:p>
          <a:p>
            <a:endParaRPr lang="ru-RU" sz="2400" dirty="0">
              <a:latin typeface="Bookman Old Style" panose="02050604050505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31C709-5AAE-52E4-4551-49CBE5BF7981}"/>
              </a:ext>
            </a:extLst>
          </p:cNvPr>
          <p:cNvSpPr txBox="1"/>
          <p:nvPr/>
        </p:nvSpPr>
        <p:spPr>
          <a:xfrm>
            <a:off x="3339548" y="6374296"/>
            <a:ext cx="2173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2023 год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7098503-CE43-07E5-4D83-5204CCC38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373" y="3429000"/>
            <a:ext cx="4214191" cy="240810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E653CD-3C74-3610-0BDD-5198ABD10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17" y="1"/>
            <a:ext cx="8786192" cy="1484242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  <a:latin typeface="Bookman Old Style" panose="02050604050505020204" pitchFamily="18" charset="0"/>
              </a:rPr>
              <a:t>Психологические стороны зависимости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CB3E1E-29E6-0491-5F31-AD65784A3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17" y="1590261"/>
            <a:ext cx="8918713" cy="5267738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latin typeface="Bookman Old Style" panose="02050604050505020204" pitchFamily="18" charset="0"/>
              </a:rPr>
              <a:t>Психологическая зависимость от наркотиков </a:t>
            </a:r>
            <a:r>
              <a:rPr lang="ru-RU" dirty="0"/>
              <a:t>— это </a:t>
            </a:r>
            <a:r>
              <a:rPr lang="ru-RU" sz="1800" dirty="0">
                <a:latin typeface="Bookman Old Style" panose="02050604050505020204" pitchFamily="18" charset="0"/>
              </a:rPr>
              <a:t>эмоциональные и мотивационные факторы, которые влияют на желание употреблять запрещенные препараты. </a:t>
            </a:r>
          </a:p>
          <a:p>
            <a:pPr marL="0" indent="0">
              <a:buNone/>
            </a:pPr>
            <a:r>
              <a:rPr lang="ru-RU" sz="1800" dirty="0">
                <a:latin typeface="Bookman Old Style" panose="02050604050505020204" pitchFamily="18" charset="0"/>
              </a:rPr>
              <a:t>Если вовремя в мозг не поступает привычная доза ПАВ, наркоман не может думать ни о чем другом. </a:t>
            </a:r>
          </a:p>
          <a:p>
            <a:pPr marL="0" indent="0" algn="r">
              <a:buNone/>
            </a:pPr>
            <a:r>
              <a:rPr lang="ru-RU" sz="1800" dirty="0">
                <a:latin typeface="Bookman Old Style" panose="02050604050505020204" pitchFamily="18" charset="0"/>
              </a:rPr>
              <a:t>Его охватывает паника, он теряет интерес к остальным аспектам жизни. Человек может полностью осознавать, </a:t>
            </a:r>
          </a:p>
          <a:p>
            <a:pPr marL="0" indent="0" algn="r">
              <a:buNone/>
            </a:pPr>
            <a:r>
              <a:rPr lang="ru-RU" sz="1800" dirty="0">
                <a:latin typeface="Bookman Old Style" panose="02050604050505020204" pitchFamily="18" charset="0"/>
              </a:rPr>
              <a:t>что поступает неправильно,</a:t>
            </a:r>
          </a:p>
          <a:p>
            <a:pPr marL="0" indent="0" algn="r">
              <a:buNone/>
            </a:pPr>
            <a:r>
              <a:rPr lang="ru-RU" sz="1800" dirty="0">
                <a:latin typeface="Bookman Old Style" panose="02050604050505020204" pitchFamily="18" charset="0"/>
              </a:rPr>
              <a:t> но тяга оказывается сильнее. </a:t>
            </a:r>
          </a:p>
          <a:p>
            <a:pPr marL="0" indent="0" algn="r">
              <a:buNone/>
            </a:pPr>
            <a:endParaRPr lang="ru-RU" sz="1800" dirty="0">
              <a:latin typeface="Bookman Old Style" panose="02050604050505020204" pitchFamily="18" charset="0"/>
            </a:endParaRPr>
          </a:p>
          <a:p>
            <a:pPr marL="0" indent="0" algn="r">
              <a:buNone/>
            </a:pPr>
            <a:r>
              <a:rPr lang="ru-RU" sz="1800" dirty="0">
                <a:latin typeface="Bookman Old Style" panose="02050604050505020204" pitchFamily="18" charset="0"/>
              </a:rPr>
              <a:t>Если вовремя не принять </a:t>
            </a:r>
          </a:p>
          <a:p>
            <a:pPr marL="0" indent="0" algn="r">
              <a:buNone/>
            </a:pPr>
            <a:r>
              <a:rPr lang="ru-RU" sz="1800" dirty="0">
                <a:latin typeface="Bookman Old Style" panose="02050604050505020204" pitchFamily="18" charset="0"/>
              </a:rPr>
              <a:t>стимулирующие вещества,</a:t>
            </a:r>
          </a:p>
          <a:p>
            <a:pPr marL="0" indent="0" algn="r">
              <a:buNone/>
            </a:pPr>
            <a:r>
              <a:rPr lang="ru-RU" sz="1800" dirty="0">
                <a:latin typeface="Bookman Old Style" panose="02050604050505020204" pitchFamily="18" charset="0"/>
              </a:rPr>
              <a:t> развивается </a:t>
            </a:r>
            <a:r>
              <a:rPr lang="ru-RU" sz="1800" b="1" i="1" dirty="0">
                <a:latin typeface="Bookman Old Style" panose="02050604050505020204" pitchFamily="18" charset="0"/>
              </a:rPr>
              <a:t>тревожность, апатия, депрессия</a:t>
            </a:r>
            <a:r>
              <a:rPr lang="ru-RU" sz="1800" dirty="0">
                <a:latin typeface="Bookman Old Style" panose="02050604050505020204" pitchFamily="18" charset="0"/>
              </a:rPr>
              <a:t>.</a:t>
            </a:r>
          </a:p>
          <a:p>
            <a:pPr marL="0" indent="0" algn="r">
              <a:buNone/>
            </a:pPr>
            <a:r>
              <a:rPr lang="ru-RU" sz="1800" dirty="0">
                <a:latin typeface="Bookman Old Style" panose="020506040505050202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1800" dirty="0">
                <a:latin typeface="Bookman Old Style" panose="02050604050505020204" pitchFamily="18" charset="0"/>
              </a:rPr>
              <a:t>Психологическая зависимость может привести к суициду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0296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9DCF61-98EB-C8DD-526F-957B2728C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5DAEC2B-7A0C-111B-8F66-195D3062E5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74" y="365126"/>
            <a:ext cx="8415130" cy="6313970"/>
          </a:xfrm>
        </p:spPr>
      </p:pic>
    </p:spTree>
    <p:extLst>
      <p:ext uri="{BB962C8B-B14F-4D97-AF65-F5344CB8AC3E}">
        <p14:creationId xmlns:p14="http://schemas.microsoft.com/office/powerpoint/2010/main" val="3005165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3CFC48-4D5D-A14B-DD17-0B8516ABF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351722"/>
          </a:xfrm>
        </p:spPr>
        <p:txBody>
          <a:bodyPr>
            <a:noAutofit/>
          </a:bodyPr>
          <a:lstStyle/>
          <a:p>
            <a:pPr algn="r"/>
            <a:br>
              <a:rPr lang="ru-RU" sz="3200" dirty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r>
              <a:rPr lang="ru-RU" sz="3200" dirty="0">
                <a:solidFill>
                  <a:schemeClr val="bg1"/>
                </a:solidFill>
                <a:latin typeface="Bookman Old Style" panose="02050604050505020204" pitchFamily="18" charset="0"/>
              </a:rPr>
              <a:t>Альтернативы наркотическому «кайфу»</a:t>
            </a:r>
            <a:br>
              <a:rPr lang="ru-RU" sz="3200" dirty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endParaRPr lang="ru-RU" sz="32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7" name="Объект 16">
            <a:extLst>
              <a:ext uri="{FF2B5EF4-FFF2-40B4-BE49-F238E27FC236}">
                <a16:creationId xmlns:a16="http://schemas.microsoft.com/office/drawing/2014/main" id="{300C2BF3-DEF8-7252-2EDE-BA7460A9EE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90261"/>
            <a:ext cx="4436166" cy="5153016"/>
          </a:xfr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8AE0B9F-EF14-FEB4-BFB8-B1C7C43706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34" y="1590261"/>
            <a:ext cx="4436166" cy="515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21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8D70C-FC19-A177-C9A0-443A88EA0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38" y="-67711"/>
            <a:ext cx="8746435" cy="1630017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r>
              <a:rPr lang="ru-RU" dirty="0">
                <a:solidFill>
                  <a:schemeClr val="bg1"/>
                </a:solidFill>
              </a:rPr>
              <a:t>Замена наркотиков возможна, если обратить внимание на здоровые альтернативы в питании, отдыхе и духовности. 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A885C85-AA3B-BF52-46D3-DEA10A1A7A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832" y="1562306"/>
            <a:ext cx="3962402" cy="365183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E401E1-AEA7-9633-514A-FB6E31DFEBBD}"/>
              </a:ext>
            </a:extLst>
          </p:cNvPr>
          <p:cNvSpPr txBox="1"/>
          <p:nvPr/>
        </p:nvSpPr>
        <p:spPr>
          <a:xfrm>
            <a:off x="145772" y="1643860"/>
            <a:ext cx="515509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>
                <a:latin typeface="Bookman Old Style" panose="02050604050505020204" pitchFamily="18" charset="0"/>
              </a:rPr>
              <a:t>Здоровое питание</a:t>
            </a:r>
            <a:r>
              <a:rPr lang="ru-RU" sz="2000" dirty="0">
                <a:latin typeface="Bookman Old Style" panose="02050604050505020204" pitchFamily="18" charset="0"/>
              </a:rPr>
              <a:t>, физическая активность, </a:t>
            </a:r>
            <a:r>
              <a:rPr lang="ru-RU" sz="2000" u="sng" dirty="0">
                <a:latin typeface="Bookman Old Style" panose="02050604050505020204" pitchFamily="18" charset="0"/>
              </a:rPr>
              <a:t>творческие занятия</a:t>
            </a:r>
            <a:r>
              <a:rPr lang="ru-RU" sz="2000" dirty="0">
                <a:latin typeface="Bookman Old Style" panose="02050604050505020204" pitchFamily="18" charset="0"/>
              </a:rPr>
              <a:t>, </a:t>
            </a:r>
            <a:r>
              <a:rPr lang="ru-RU" sz="2000" u="sng" dirty="0">
                <a:latin typeface="Bookman Old Style" panose="02050604050505020204" pitchFamily="18" charset="0"/>
              </a:rPr>
              <a:t>медитация и духовная практика </a:t>
            </a:r>
            <a:r>
              <a:rPr lang="ru-RU" sz="2000" dirty="0">
                <a:latin typeface="Bookman Old Style" panose="02050604050505020204" pitchFamily="18" charset="0"/>
              </a:rPr>
              <a:t>- все это может помочь обрести жизнь без наркотиков. Важно помнить, что </a:t>
            </a:r>
            <a:r>
              <a:rPr lang="ru-RU" sz="2000" i="1" dirty="0">
                <a:latin typeface="Bookman Old Style" panose="02050604050505020204" pitchFamily="18" charset="0"/>
              </a:rPr>
              <a:t>каждый человек уникален</a:t>
            </a:r>
            <a:r>
              <a:rPr lang="ru-RU" sz="2000" dirty="0">
                <a:latin typeface="Bookman Old Style" panose="02050604050505020204" pitchFamily="18" charset="0"/>
              </a:rPr>
              <a:t>, и необходимо найти те занятия и практики, которые приносят истинное удовлетворение и помогают обрести внутреннюю гармонию.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009972-AF96-9D43-5B22-4E0865D1C4B7}"/>
              </a:ext>
            </a:extLst>
          </p:cNvPr>
          <p:cNvSpPr txBox="1"/>
          <p:nvPr/>
        </p:nvSpPr>
        <p:spPr>
          <a:xfrm>
            <a:off x="39753" y="4736371"/>
            <a:ext cx="890546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Bookman Old Style" panose="02050604050505020204" pitchFamily="18" charset="0"/>
              </a:rPr>
              <a:t>Спорт и физическая активность могут стать отличной заменой наркотикам. Занятия спортом помогают укрепить физическое здоровье, улучшить настроение и повысить самооценку. Бег, плавание, йога, танцы или любой другой вид активности, который приносит удовольствие, могут стать новой страстью и помочь избежать соблазна наркотиков. Кроме того, можно обратить внимание на творческие занятия, такие как рисование, музыка или писательство. Это поможет развивать творческий потенциал и находить удовлетворение в других сферах жизни.</a:t>
            </a:r>
          </a:p>
        </p:txBody>
      </p:sp>
    </p:spTree>
    <p:extLst>
      <p:ext uri="{BB962C8B-B14F-4D97-AF65-F5344CB8AC3E}">
        <p14:creationId xmlns:p14="http://schemas.microsoft.com/office/powerpoint/2010/main" val="3758198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9A54B6-7F44-1104-064E-15D0086E4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043" y="92765"/>
            <a:ext cx="8369576" cy="153725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0" dirty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Краевая </a:t>
            </a:r>
            <a:r>
              <a:rPr lang="ru-RU" b="1" i="0" dirty="0" err="1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киноакция</a:t>
            </a:r>
            <a:r>
              <a:rPr lang="ru-RU" b="1" i="0" dirty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 "Кино против наркотиков" видеоролик "Зависимость".</a:t>
            </a:r>
            <a:br>
              <a:rPr lang="ru-RU" b="1" i="0" dirty="0">
                <a:solidFill>
                  <a:srgbClr val="000000"/>
                </a:solidFill>
                <a:effectLst/>
                <a:latin typeface="-apple-system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7EF325-BDCB-7C93-04BB-A53A75436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537252"/>
            <a:ext cx="9144000" cy="5317437"/>
          </a:xfr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https://ok.ru/video/3442273618632</a:t>
            </a: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AB311FD-3981-ABCA-0922-5414AAE6A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9267" y="3425689"/>
            <a:ext cx="4572000" cy="3429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8E98CF-1512-8E9C-5CFC-1A0442F85D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37252"/>
            <a:ext cx="5324397" cy="29991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6B33EA-39C7-65D6-BCD4-BF071F930DEF}"/>
              </a:ext>
            </a:extLst>
          </p:cNvPr>
          <p:cNvSpPr txBox="1"/>
          <p:nvPr/>
        </p:nvSpPr>
        <p:spPr>
          <a:xfrm>
            <a:off x="265044" y="5320748"/>
            <a:ext cx="41847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https://ok.ru/video/3442273618632</a:t>
            </a:r>
          </a:p>
        </p:txBody>
      </p:sp>
    </p:spTree>
    <p:extLst>
      <p:ext uri="{BB962C8B-B14F-4D97-AF65-F5344CB8AC3E}">
        <p14:creationId xmlns:p14="http://schemas.microsoft.com/office/powerpoint/2010/main" val="3386926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6E9EFB28-92B8-0E3D-797B-A79596FCF0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8685" y="1584672"/>
            <a:ext cx="5346630" cy="4006842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6F9AAF8-C71A-3652-1D59-5408B4A40619}"/>
              </a:ext>
            </a:extLst>
          </p:cNvPr>
          <p:cNvSpPr/>
          <p:nvPr/>
        </p:nvSpPr>
        <p:spPr>
          <a:xfrm>
            <a:off x="1020417" y="4875648"/>
            <a:ext cx="7659757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ookman Old Style" panose="02050604050505020204" pitchFamily="18" charset="0"/>
              </a:rPr>
              <a:t>СПАСИБО ЗА ВНИМАНИЕ И </a:t>
            </a:r>
          </a:p>
          <a:p>
            <a:pPr algn="ctr"/>
            <a:r>
              <a:rPr lang="ru-RU" sz="32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ookman Old Style" panose="02050604050505020204" pitchFamily="18" charset="0"/>
              </a:rPr>
              <a:t>ЗА ВАШ ПРАВИЛЬНЫЙ ВЫБОР!</a:t>
            </a:r>
            <a:endParaRPr lang="ru-RU" sz="3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3418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531" y="198784"/>
            <a:ext cx="8799444" cy="12457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ookman Old Style" panose="02050604050505020204" pitchFamily="18" charset="0"/>
              </a:rPr>
              <a:t>Что я могу узнать на лектории?</a:t>
            </a:r>
          </a:p>
        </p:txBody>
      </p:sp>
      <p:grpSp>
        <p:nvGrpSpPr>
          <p:cNvPr id="706" name="Group 173"/>
          <p:cNvGrpSpPr/>
          <p:nvPr/>
        </p:nvGrpSpPr>
        <p:grpSpPr bwMode="auto">
          <a:xfrm>
            <a:off x="1603512" y="2170019"/>
            <a:ext cx="6983895" cy="877888"/>
            <a:chOff x="1248" y="1350"/>
            <a:chExt cx="3060" cy="553"/>
          </a:xfrm>
        </p:grpSpPr>
        <p:sp>
          <p:nvSpPr>
            <p:cNvPr id="707" name="AutoShape 95"/>
            <p:cNvSpPr>
              <a:spLocks noChangeArrowheads="1"/>
            </p:cNvSpPr>
            <p:nvPr/>
          </p:nvSpPr>
          <p:spPr bwMode="gray">
            <a:xfrm>
              <a:off x="1248" y="1350"/>
              <a:ext cx="3060" cy="34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2268B4"/>
                </a:gs>
                <a:gs pos="100000">
                  <a:srgbClr val="99CC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708" name="AutoShape 94"/>
            <p:cNvSpPr>
              <a:spLocks noChangeArrowheads="1"/>
            </p:cNvSpPr>
            <p:nvPr/>
          </p:nvSpPr>
          <p:spPr bwMode="gray">
            <a:xfrm>
              <a:off x="1303" y="1380"/>
              <a:ext cx="2969" cy="28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51B9F3">
                    <a:alpha val="50000"/>
                  </a:srgbClr>
                </a:gs>
                <a:gs pos="100000">
                  <a:srgbClr val="1E52B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709" name="Text Box 42"/>
            <p:cNvSpPr txBox="1">
              <a:spLocks noChangeArrowheads="1"/>
            </p:cNvSpPr>
            <p:nvPr/>
          </p:nvSpPr>
          <p:spPr bwMode="gray">
            <a:xfrm>
              <a:off x="1303" y="1380"/>
              <a:ext cx="2937" cy="523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Bookman Old Style" panose="02050604050505020204" pitchFamily="18" charset="0"/>
                </a:rPr>
                <a:t>Что такое наркотическая зависимость</a:t>
              </a:r>
              <a:endPara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710" name="Group 174"/>
          <p:cNvGrpSpPr/>
          <p:nvPr/>
        </p:nvGrpSpPr>
        <p:grpSpPr bwMode="auto">
          <a:xfrm>
            <a:off x="649357" y="2874870"/>
            <a:ext cx="7938051" cy="877888"/>
            <a:chOff x="1260" y="1794"/>
            <a:chExt cx="3060" cy="553"/>
          </a:xfrm>
        </p:grpSpPr>
        <p:sp>
          <p:nvSpPr>
            <p:cNvPr id="711" name="AutoShape 109"/>
            <p:cNvSpPr>
              <a:spLocks noChangeArrowheads="1"/>
            </p:cNvSpPr>
            <p:nvPr/>
          </p:nvSpPr>
          <p:spPr bwMode="gray">
            <a:xfrm>
              <a:off x="1260" y="1794"/>
              <a:ext cx="3060" cy="34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2268B4"/>
                </a:gs>
                <a:gs pos="100000">
                  <a:srgbClr val="99CC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712" name="AutoShape 110"/>
            <p:cNvSpPr>
              <a:spLocks noChangeArrowheads="1"/>
            </p:cNvSpPr>
            <p:nvPr/>
          </p:nvSpPr>
          <p:spPr bwMode="gray">
            <a:xfrm>
              <a:off x="1315" y="1824"/>
              <a:ext cx="2969" cy="28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51B9F3">
                    <a:alpha val="50000"/>
                  </a:srgbClr>
                </a:gs>
                <a:gs pos="100000">
                  <a:srgbClr val="1E52B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713" name="Text Box 111"/>
            <p:cNvSpPr txBox="1">
              <a:spLocks noChangeArrowheads="1"/>
            </p:cNvSpPr>
            <p:nvPr/>
          </p:nvSpPr>
          <p:spPr bwMode="gray">
            <a:xfrm>
              <a:off x="1279" y="1824"/>
              <a:ext cx="2887" cy="523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Bookman Old Style" panose="02050604050505020204" pitchFamily="18" charset="0"/>
                </a:rPr>
                <a:t>Биохимические или физиологические аспекты</a:t>
              </a:r>
              <a:endPara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714" name="Group 175"/>
          <p:cNvGrpSpPr/>
          <p:nvPr/>
        </p:nvGrpSpPr>
        <p:grpSpPr bwMode="auto">
          <a:xfrm>
            <a:off x="1495708" y="3589245"/>
            <a:ext cx="7489266" cy="889044"/>
            <a:chOff x="1248" y="2244"/>
            <a:chExt cx="3060" cy="553"/>
          </a:xfrm>
        </p:grpSpPr>
        <p:sp>
          <p:nvSpPr>
            <p:cNvPr id="715" name="AutoShape 125"/>
            <p:cNvSpPr>
              <a:spLocks noChangeArrowheads="1"/>
            </p:cNvSpPr>
            <p:nvPr/>
          </p:nvSpPr>
          <p:spPr bwMode="gray">
            <a:xfrm>
              <a:off x="1248" y="2244"/>
              <a:ext cx="3060" cy="34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2268B4"/>
                </a:gs>
                <a:gs pos="100000">
                  <a:srgbClr val="99CC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716" name="AutoShape 126"/>
            <p:cNvSpPr>
              <a:spLocks noChangeArrowheads="1"/>
            </p:cNvSpPr>
            <p:nvPr/>
          </p:nvSpPr>
          <p:spPr bwMode="gray">
            <a:xfrm>
              <a:off x="1303" y="2274"/>
              <a:ext cx="2969" cy="28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51B9F3">
                    <a:alpha val="50000"/>
                  </a:srgbClr>
                </a:gs>
                <a:gs pos="100000">
                  <a:srgbClr val="1E52B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717" name="Text Box 127"/>
            <p:cNvSpPr txBox="1">
              <a:spLocks noChangeArrowheads="1"/>
            </p:cNvSpPr>
            <p:nvPr/>
          </p:nvSpPr>
          <p:spPr bwMode="gray">
            <a:xfrm>
              <a:off x="1392" y="2274"/>
              <a:ext cx="2880" cy="523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Bookman Old Style" panose="02050604050505020204" pitchFamily="18" charset="0"/>
                </a:rPr>
                <a:t>Психологические стороны зависимости</a:t>
              </a:r>
              <a:endPara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718" name="Group 176"/>
          <p:cNvGrpSpPr/>
          <p:nvPr/>
        </p:nvGrpSpPr>
        <p:grpSpPr bwMode="auto">
          <a:xfrm>
            <a:off x="212036" y="4351243"/>
            <a:ext cx="7489266" cy="552450"/>
            <a:chOff x="1248" y="2724"/>
            <a:chExt cx="3060" cy="348"/>
          </a:xfrm>
        </p:grpSpPr>
        <p:sp>
          <p:nvSpPr>
            <p:cNvPr id="719" name="AutoShape 141"/>
            <p:cNvSpPr>
              <a:spLocks noChangeArrowheads="1"/>
            </p:cNvSpPr>
            <p:nvPr/>
          </p:nvSpPr>
          <p:spPr bwMode="gray">
            <a:xfrm>
              <a:off x="1248" y="2724"/>
              <a:ext cx="3060" cy="34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2268B4"/>
                </a:gs>
                <a:gs pos="100000">
                  <a:srgbClr val="99CC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720" name="AutoShape 142"/>
            <p:cNvSpPr>
              <a:spLocks noChangeArrowheads="1"/>
            </p:cNvSpPr>
            <p:nvPr/>
          </p:nvSpPr>
          <p:spPr bwMode="gray">
            <a:xfrm>
              <a:off x="1303" y="2754"/>
              <a:ext cx="2969" cy="28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51B9F3">
                    <a:alpha val="50000"/>
                  </a:srgbClr>
                </a:gs>
                <a:gs pos="100000">
                  <a:srgbClr val="1E52B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721" name="Text Box 143"/>
            <p:cNvSpPr txBox="1">
              <a:spLocks noChangeArrowheads="1"/>
            </p:cNvSpPr>
            <p:nvPr/>
          </p:nvSpPr>
          <p:spPr bwMode="gray">
            <a:xfrm>
              <a:off x="1355" y="2769"/>
              <a:ext cx="2917" cy="29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Bookman Old Style" panose="02050604050505020204" pitchFamily="18" charset="0"/>
                </a:rPr>
                <a:t>Альтернативы наркотическому «кайфу»</a:t>
              </a:r>
              <a:endPara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722" name="Group 177"/>
          <p:cNvGrpSpPr/>
          <p:nvPr/>
        </p:nvGrpSpPr>
        <p:grpSpPr bwMode="auto">
          <a:xfrm>
            <a:off x="2169459" y="5113243"/>
            <a:ext cx="5497624" cy="552450"/>
            <a:chOff x="1248" y="3204"/>
            <a:chExt cx="3060" cy="348"/>
          </a:xfrm>
        </p:grpSpPr>
        <p:sp>
          <p:nvSpPr>
            <p:cNvPr id="723" name="AutoShape 157"/>
            <p:cNvSpPr>
              <a:spLocks noChangeArrowheads="1"/>
            </p:cNvSpPr>
            <p:nvPr/>
          </p:nvSpPr>
          <p:spPr bwMode="gray">
            <a:xfrm>
              <a:off x="1248" y="3204"/>
              <a:ext cx="3060" cy="34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2268B4"/>
                </a:gs>
                <a:gs pos="100000">
                  <a:srgbClr val="99CC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724" name="AutoShape 158"/>
            <p:cNvSpPr>
              <a:spLocks noChangeArrowheads="1"/>
            </p:cNvSpPr>
            <p:nvPr/>
          </p:nvSpPr>
          <p:spPr bwMode="gray">
            <a:xfrm>
              <a:off x="1303" y="3234"/>
              <a:ext cx="2969" cy="28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51B9F3">
                    <a:alpha val="50000"/>
                  </a:srgbClr>
                </a:gs>
                <a:gs pos="100000">
                  <a:srgbClr val="1E52B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725" name="Text Box 159"/>
            <p:cNvSpPr txBox="1">
              <a:spLocks noChangeArrowheads="1"/>
            </p:cNvSpPr>
            <p:nvPr/>
          </p:nvSpPr>
          <p:spPr bwMode="gray">
            <a:xfrm>
              <a:off x="1392" y="3234"/>
              <a:ext cx="2640" cy="288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ru-RU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Bookman Old Style" panose="02050604050505020204" pitchFamily="18" charset="0"/>
                </a:rPr>
                <a:t>видеоролик</a:t>
              </a:r>
              <a:endPara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en-US" dirty="0">
                <a:solidFill>
                  <a:schemeClr val="bg1"/>
                </a:solidFill>
                <a:latin typeface="Bookman Old Style" panose="02050604050505020204" pitchFamily="18" charset="0"/>
              </a:rPr>
              <a:t>Определение наркомании и ПАВ</a:t>
            </a:r>
            <a:br>
              <a:rPr lang="ru-RU" altLang="en-US" dirty="0"/>
            </a:br>
            <a:endParaRPr lang="ru-RU" altLang="en-US" dirty="0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172278" y="1690688"/>
            <a:ext cx="8971722" cy="5167312"/>
          </a:xfrm>
        </p:spPr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ru-RU" sz="2800" b="1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Наркотической зависимостью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называется хроническое заболевание, характеризующееся компульсивным поведением, неконтролируемым употреблением психоактивных веществ (ПАВ), что приводит к патологическим изменениям в мозге, разрушению личности и, без своевременного лечения, к смерти.</a:t>
            </a:r>
          </a:p>
          <a:p>
            <a:pPr marL="0" indent="0" algn="l">
              <a:buNone/>
            </a:pPr>
            <a:r>
              <a:rPr lang="ru-RU" sz="2600" b="1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Психоактивные вещества́ (ПАВ) </a:t>
            </a:r>
            <a:r>
              <a:rPr lang="ru-RU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— </a:t>
            </a:r>
            <a:r>
              <a:rPr lang="ru-RU" b="0" i="0" u="sng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вещества</a:t>
            </a:r>
            <a:r>
              <a:rPr lang="ru-RU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(или смесь нескольких веществ), влияющие на функции центральной нервной системы и </a:t>
            </a:r>
            <a:r>
              <a:rPr lang="ru-RU" b="0" i="0" u="sng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приводящие к изменению психического состояния</a:t>
            </a:r>
            <a:r>
              <a:rPr lang="ru-RU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, вплоть до изменённого состояния сознания. </a:t>
            </a:r>
          </a:p>
          <a:p>
            <a:pPr marL="0" indent="0" algn="l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Длительное употребление наркотиков негативно влияет на следующие функции: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обучение,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суждение,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принятие решений,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стрессоустойчивость,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память,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поведение.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92602F-3DC3-A56E-3574-16E7955259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809" y="4473750"/>
            <a:ext cx="3585541" cy="230388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14A101-224F-D57E-12D7-602188BC3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035" y="172278"/>
            <a:ext cx="8176592" cy="1131956"/>
          </a:xfrm>
        </p:spPr>
        <p:txBody>
          <a:bodyPr>
            <a:noAutofit/>
          </a:bodyPr>
          <a:lstStyle/>
          <a:p>
            <a:br>
              <a:rPr lang="ru-RU" sz="2400" dirty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endParaRPr lang="ru-RU" sz="24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47932F-B265-E8A9-F1A6-A3FEC7D1EA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C879D63-4786-2329-555A-53A5D0EA46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8411"/>
            <a:ext cx="9144000" cy="53395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109C5B-94DC-BB72-E9B8-45202BBE0F89}"/>
              </a:ext>
            </a:extLst>
          </p:cNvPr>
          <p:cNvSpPr txBox="1"/>
          <p:nvPr/>
        </p:nvSpPr>
        <p:spPr>
          <a:xfrm>
            <a:off x="2776331" y="327094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  <a:latin typeface="Bookman Old Style" panose="02050604050505020204" pitchFamily="18" charset="0"/>
              </a:rPr>
              <a:t>ПАВ</a:t>
            </a:r>
          </a:p>
        </p:txBody>
      </p:sp>
    </p:spTree>
    <p:extLst>
      <p:ext uri="{BB962C8B-B14F-4D97-AF65-F5344CB8AC3E}">
        <p14:creationId xmlns:p14="http://schemas.microsoft.com/office/powerpoint/2010/main" val="2140270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6C3E90-5808-CF04-CDC6-587291730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694" y="0"/>
            <a:ext cx="7561193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НАРКОТИКИ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EAB2DB3-78A1-30DA-7B73-92B395B312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47798"/>
            <a:ext cx="9117496" cy="5310202"/>
          </a:xfrm>
        </p:spPr>
      </p:pic>
    </p:spTree>
    <p:extLst>
      <p:ext uri="{BB962C8B-B14F-4D97-AF65-F5344CB8AC3E}">
        <p14:creationId xmlns:p14="http://schemas.microsoft.com/office/powerpoint/2010/main" val="2313450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092218-C856-B6B6-C9A5-296E0E195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26" y="0"/>
            <a:ext cx="8984974" cy="1563757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Мы можем говорить, что наркомания — это болезнь, если придерживаемся медицинской парадигмы; что это латентный суицид, в случае принадлежности к психоанализу.</a:t>
            </a:r>
            <a:br>
              <a:rPr lang="ru-RU" sz="2000" b="1" dirty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r>
              <a:rPr lang="ru-RU" sz="20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Наркозависимость складывается из физической и психологической составляющих.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63C205D-2018-ABB3-267E-E232CBD820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9"/>
            <a:ext cx="9144000" cy="5167311"/>
          </a:xfrm>
        </p:spPr>
      </p:pic>
    </p:spTree>
    <p:extLst>
      <p:ext uri="{BB962C8B-B14F-4D97-AF65-F5344CB8AC3E}">
        <p14:creationId xmlns:p14="http://schemas.microsoft.com/office/powerpoint/2010/main" val="4003715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A8C16E-BB68-F038-2B47-D7905D61C3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51" y="4369903"/>
            <a:ext cx="3543301" cy="236220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E29631-C6DC-1F6C-9075-0192A17AB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  <a:latin typeface="Bookman Old Style" panose="02050604050505020204" pitchFamily="18" charset="0"/>
              </a:rPr>
              <a:t>Биохимические или физиологические аспекты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BCB84-38FA-4061-64DA-D44B6016E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63757"/>
            <a:ext cx="9144000" cy="51683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500" b="1" i="1" dirty="0">
                <a:latin typeface="Bookman Old Style" panose="02050604050505020204" pitchFamily="18" charset="0"/>
              </a:rPr>
              <a:t>       </a:t>
            </a:r>
            <a:r>
              <a:rPr lang="ru-RU" sz="1800" dirty="0">
                <a:latin typeface="Bookman Old Style" panose="02050604050505020204" pitchFamily="18" charset="0"/>
              </a:rPr>
              <a:t> </a:t>
            </a:r>
          </a:p>
          <a:p>
            <a:pPr marL="0" indent="0">
              <a:buNone/>
            </a:pPr>
            <a:endParaRPr lang="ru-RU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ru-RU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ru-RU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ru-RU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ru-RU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3E5B55-B65F-F9DA-6E2C-BD9C7FBA3AD7}"/>
              </a:ext>
            </a:extLst>
          </p:cNvPr>
          <p:cNvSpPr txBox="1"/>
          <p:nvPr/>
        </p:nvSpPr>
        <p:spPr>
          <a:xfrm>
            <a:off x="0" y="1563757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Bookman Old Style" panose="02050604050505020204" pitchFamily="18" charset="0"/>
              </a:rPr>
              <a:t>Физическая зависимость от наркотиков проявляется</a:t>
            </a:r>
            <a:r>
              <a:rPr lang="ru-RU" dirty="0"/>
              <a:t>, </a:t>
            </a:r>
            <a:r>
              <a:rPr lang="ru-RU" dirty="0">
                <a:latin typeface="Bookman Old Style" panose="02050604050505020204" pitchFamily="18" charset="0"/>
              </a:rPr>
              <a:t>когда организм привыкает к поступающему в кровь ПАВ и требует все большей дозы для достижения определенного эффекта. Если препарат резко отменить, у наркомана возникает </a:t>
            </a:r>
            <a:r>
              <a:rPr lang="ru-RU" i="1" dirty="0">
                <a:latin typeface="Bookman Old Style" panose="02050604050505020204" pitchFamily="18" charset="0"/>
              </a:rPr>
              <a:t>абстинентный синдром</a:t>
            </a:r>
            <a:r>
              <a:rPr lang="ru-RU" dirty="0">
                <a:latin typeface="Bookman Old Style" panose="02050604050505020204" pitchFamily="18" charset="0"/>
              </a:rPr>
              <a:t>.</a:t>
            </a:r>
          </a:p>
          <a:p>
            <a:r>
              <a:rPr lang="ru-RU" dirty="0">
                <a:latin typeface="Bookman Old Style" panose="02050604050505020204" pitchFamily="18" charset="0"/>
              </a:rPr>
              <a:t> Это признак того, что центральная нервная система отказывается функционировать без допинга. Симптомы отмены в зависимости от стадии заболевания варьируются от головных болей и спутанности сознания до рвоты, нарушения метаболических процессов, нескончаемой диареи и судорог.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8050DA-DA42-744C-7F47-45730DDC3659}"/>
              </a:ext>
            </a:extLst>
          </p:cNvPr>
          <p:cNvSpPr txBox="1"/>
          <p:nvPr/>
        </p:nvSpPr>
        <p:spPr>
          <a:xfrm>
            <a:off x="3670852" y="3863082"/>
            <a:ext cx="534559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Bookman Old Style" panose="02050604050505020204" pitchFamily="18" charset="0"/>
              </a:rPr>
              <a:t>Приём наркотика вызывает выброс дофамина и подъём настроения.</a:t>
            </a:r>
          </a:p>
          <a:p>
            <a:r>
              <a:rPr lang="ru-RU" sz="1600" dirty="0">
                <a:latin typeface="Bookman Old Style" panose="02050604050505020204" pitchFamily="18" charset="0"/>
              </a:rPr>
              <a:t> Наркотики выводятся из организма - разрушается</a:t>
            </a:r>
          </a:p>
          <a:p>
            <a:r>
              <a:rPr lang="ru-RU" sz="1600" dirty="0">
                <a:latin typeface="Bookman Old Style" panose="02050604050505020204" pitchFamily="18" charset="0"/>
              </a:rPr>
              <a:t>высвобождённый </a:t>
            </a:r>
            <a:r>
              <a:rPr lang="ru-RU" sz="1600" b="1" dirty="0">
                <a:latin typeface="Bookman Old Style" panose="02050604050505020204" pitchFamily="18" charset="0"/>
              </a:rPr>
              <a:t>дофамин</a:t>
            </a:r>
            <a:r>
              <a:rPr lang="ru-RU" sz="1600" dirty="0">
                <a:latin typeface="Bookman Old Style" panose="02050604050505020204" pitchFamily="18" charset="0"/>
              </a:rPr>
              <a:t> - развивается резкий спад настроения и активности. </a:t>
            </a:r>
            <a:r>
              <a:rPr lang="ru-RU" sz="1600" i="1" dirty="0">
                <a:latin typeface="Bookman Old Style" panose="02050604050505020204" pitchFamily="18" charset="0"/>
              </a:rPr>
              <a:t>Что является мотивом следующего приёма? </a:t>
            </a:r>
          </a:p>
          <a:p>
            <a:r>
              <a:rPr lang="ru-RU" sz="1600" dirty="0">
                <a:latin typeface="Bookman Old Style" panose="02050604050505020204" pitchFamily="18" charset="0"/>
              </a:rPr>
              <a:t>Снова вызвать приятное состояние и/или избавиться от неприятного. Обычно за этим следует ещё большее ухудшение самочувствия. Таким образом образуется порочный круг.</a:t>
            </a:r>
          </a:p>
        </p:txBody>
      </p:sp>
    </p:spTree>
    <p:extLst>
      <p:ext uri="{BB962C8B-B14F-4D97-AF65-F5344CB8AC3E}">
        <p14:creationId xmlns:p14="http://schemas.microsoft.com/office/powerpoint/2010/main" val="4281812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C3D1CD0-7543-C935-79D9-706C98090D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" b="9269"/>
          <a:stretch/>
        </p:blipFill>
        <p:spPr>
          <a:xfrm>
            <a:off x="0" y="1192696"/>
            <a:ext cx="9144000" cy="5665303"/>
          </a:xfrm>
        </p:spPr>
      </p:pic>
    </p:spTree>
    <p:extLst>
      <p:ext uri="{BB962C8B-B14F-4D97-AF65-F5344CB8AC3E}">
        <p14:creationId xmlns:p14="http://schemas.microsoft.com/office/powerpoint/2010/main" val="2708682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A6CA349-4BCA-BB12-D00C-F9698BCF0B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0" b="4608"/>
          <a:stretch/>
        </p:blipFill>
        <p:spPr>
          <a:xfrm>
            <a:off x="0" y="1537252"/>
            <a:ext cx="9112833" cy="532074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25E8FB-94A6-7241-6E5F-A4C2941A3A0C}"/>
              </a:ext>
            </a:extLst>
          </p:cNvPr>
          <p:cNvSpPr txBox="1"/>
          <p:nvPr/>
        </p:nvSpPr>
        <p:spPr>
          <a:xfrm>
            <a:off x="159026" y="0"/>
            <a:ext cx="89538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Физическая зависимость от наркотиков </a:t>
            </a:r>
            <a:r>
              <a:rPr lang="ru-RU" sz="2000" dirty="0">
                <a:solidFill>
                  <a:schemeClr val="bg1"/>
                </a:solidFill>
                <a:latin typeface="Bookman Old Style" panose="02050604050505020204" pitchFamily="18" charset="0"/>
              </a:rPr>
              <a:t>проявляется, когда организм привыкает к поступающему в кровь ПАВ и требует все большей дозы для достижения определенного эффекта</a:t>
            </a:r>
          </a:p>
        </p:txBody>
      </p:sp>
    </p:spTree>
    <p:extLst>
      <p:ext uri="{BB962C8B-B14F-4D97-AF65-F5344CB8AC3E}">
        <p14:creationId xmlns:p14="http://schemas.microsoft.com/office/powerpoint/2010/main" val="28638054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629</Words>
  <Application>Microsoft Office PowerPoint</Application>
  <PresentationFormat>Экран (4:3)</PresentationFormat>
  <Paragraphs>58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-apple-system</vt:lpstr>
      <vt:lpstr>Arial</vt:lpstr>
      <vt:lpstr>Bookman Old Style</vt:lpstr>
      <vt:lpstr>Calibri</vt:lpstr>
      <vt:lpstr>Calibri Light</vt:lpstr>
      <vt:lpstr>Тема Office</vt:lpstr>
      <vt:lpstr>Социально-психологический лекторий  «Физиологические и психологические аспекты наркотической зависимости» </vt:lpstr>
      <vt:lpstr>Что я могу узнать на лектории?</vt:lpstr>
      <vt:lpstr>Определение наркомании и ПАВ </vt:lpstr>
      <vt:lpstr> </vt:lpstr>
      <vt:lpstr>НАРКОТИКИ</vt:lpstr>
      <vt:lpstr>Мы можем говорить, что наркомания — это болезнь, если придерживаемся медицинской парадигмы; что это латентный суицид, в случае принадлежности к психоанализу. Наркозависимость складывается из физической и психологической составляющих. </vt:lpstr>
      <vt:lpstr>Биохимические или физиологические аспекты </vt:lpstr>
      <vt:lpstr>Презентация PowerPoint</vt:lpstr>
      <vt:lpstr>Презентация PowerPoint</vt:lpstr>
      <vt:lpstr>Психологические стороны зависимости</vt:lpstr>
      <vt:lpstr>Презентация PowerPoint</vt:lpstr>
      <vt:lpstr> Альтернативы наркотическому «кайфу» </vt:lpstr>
      <vt:lpstr> Замена наркотиков возможна, если обратить внимание на здоровые альтернативы в питании, отдыхе и духовности.  </vt:lpstr>
      <vt:lpstr>Краевая киноакция "Кино против наркотиков" видеоролик "Зависимость".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paninvlad07@mail.ru</cp:lastModifiedBy>
  <cp:revision>43</cp:revision>
  <dcterms:created xsi:type="dcterms:W3CDTF">2014-11-21T11:00:00Z</dcterms:created>
  <dcterms:modified xsi:type="dcterms:W3CDTF">2023-11-15T23:21:01Z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0FDC5B22BFEB449C8D8919BB302BA5CE</vt:lpwstr>
  </property>
  <property fmtid="{D5CDD505-2E9C-101B-9397-08002B2CF9AE}" pid="3" name="KSOProductBuildVer">
    <vt:lpwstr>1049-11.2.0.11388</vt:lpwstr>
  </property>
</Properties>
</file>