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8" d="100"/>
          <a:sy n="108" d="100"/>
        </p:scale>
        <p:origin x="-78" y="-72"/>
      </p:cViewPr>
      <p:guideLst>
        <p:guide orient="horz" pos="2124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B53C-28A2-4808-BE31-8F9390ED2D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F9F6-6210-48D8-909B-FD5C04305F03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15" y="2460625"/>
            <a:ext cx="7769860" cy="3709035"/>
          </a:xfrm>
        </p:spPr>
        <p:txBody>
          <a:bodyPr>
            <a:normAutofit/>
          </a:bodyPr>
          <a:lstStyle/>
          <a:p>
            <a:pPr algn="r"/>
            <a:r>
              <a:rPr lang="ru-RU" altLang="en-US" sz="2665" b="1" dirty="0"/>
              <a:t>СОЦИАЛЬНО-ПСИХОЛОГИЧЕСКАЯ ИГРА С ЭЛЕМЕНТАМИ ТРЕНИНГА</a:t>
            </a:r>
            <a:br>
              <a:rPr lang="ru-RU" altLang="en-US" sz="2665" b="1" dirty="0"/>
            </a:br>
            <a:br>
              <a:rPr lang="ru-RU" altLang="en-US" sz="2665" b="1" dirty="0"/>
            </a:br>
            <a:r>
              <a:rPr lang="ru-RU" altLang="en-US" sz="2000" b="1" dirty="0"/>
              <a:t>подготовлено педагогом-психологом </a:t>
            </a:r>
            <a:br>
              <a:rPr lang="ru-RU" altLang="en-US" sz="2000" b="1" dirty="0"/>
            </a:br>
            <a:r>
              <a:rPr lang="ru-RU" altLang="en-US" sz="2000" b="1" dirty="0"/>
              <a:t>Алимовой Е.О.</a:t>
            </a:r>
            <a:endParaRPr lang="ru-RU" altLang="en-US" sz="2000" b="1" dirty="0"/>
          </a:p>
        </p:txBody>
      </p:sp>
      <p:sp>
        <p:nvSpPr>
          <p:cNvPr id="4" name="Подзаголовок 3"/>
          <p:cNvSpPr/>
          <p:nvPr>
            <p:ph type="subTitle" idx="1"/>
          </p:nvPr>
        </p:nvSpPr>
        <p:spPr>
          <a:xfrm>
            <a:off x="310515" y="1104583"/>
            <a:ext cx="6858000" cy="1655762"/>
          </a:xfrm>
        </p:spPr>
        <p:txBody>
          <a:bodyPr>
            <a:noAutofit/>
          </a:bodyPr>
          <a:p>
            <a:r>
              <a:rPr lang="ru-RU" altLang="en-US" sz="4800">
                <a:latin typeface="Bookman Old Style" panose="02050604050505020204" charset="0"/>
                <a:cs typeface="Bookman Old Style" panose="02050604050505020204" charset="0"/>
              </a:rPr>
              <a:t>«Наркотикам  «НЕТ» - моё личное убеждение».</a:t>
            </a:r>
            <a:endParaRPr lang="ru-RU" altLang="en-US" sz="4800">
              <a:latin typeface="Bookman Old Style" panose="02050604050505020204" charset="0"/>
              <a:cs typeface="Bookman Old Style" panose="0205060405050502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004810" y="20637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  <p:pic>
        <p:nvPicPr>
          <p:cNvPr id="7" name="Изображение 6" descr="de9e50a9-f29b-50fb-bd3e-2839da774a5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4995" y="1835150"/>
            <a:ext cx="3138805" cy="2568575"/>
          </a:xfrm>
          <a:prstGeom prst="rect">
            <a:avLst/>
          </a:prstGeom>
        </p:spPr>
      </p:pic>
      <p:pic>
        <p:nvPicPr>
          <p:cNvPr id="9" name="Изображение 8" descr="герб МП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5344795"/>
            <a:ext cx="1400175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192530"/>
            <a:ext cx="8097520" cy="5306060"/>
          </a:xfrm>
        </p:spPr>
        <p:txBody>
          <a:bodyPr>
            <a:noAutofit/>
          </a:bodyPr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Марихуана помогает увеличить творческий потенциал и стимулирует учебу 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Марихуана ухудшает способность курильщика сосредоточивать внимание, поэтому она мешает учебе.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440815"/>
            <a:ext cx="7886700" cy="4351338"/>
          </a:xfrm>
        </p:spPr>
        <p:txBody>
          <a:bodyPr>
            <a:normAutofit lnSpcReduction="20000"/>
          </a:bodyPr>
          <a:p>
            <a:r>
              <a:rPr lang="ru-RU" altLang="en-US"/>
              <a:t> 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Когда беременная женщина пьет или употребляет наркотики, это влияет на здоровье ее новорожденного ребенка.</a:t>
            </a: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Любой наркотик, включая алкоголь, который употребляет беременная женщина, проникает через плаценту в плод.</a:t>
            </a: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Люди не умирают от алкогольного отравления.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Люди умирают от чрезмерной доли алкоголя.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Марихуана  не вызывает привыкание.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Марихуана - это наркотик, который вызывает привыкание.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478280"/>
            <a:ext cx="7886700" cy="4351338"/>
          </a:xfrm>
        </p:spPr>
        <p:txBody>
          <a:bodyPr>
            <a:normAutofit lnSpcReduction="10000"/>
          </a:bodyPr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Следы употребления марихуаны можно обнаружить в организме человека в течение одной недели после выкуривания одной единственной порции.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Следы употребления марихуаны не могут быть обнаружены в организме в течение одной недели после выкуривания одной сигареты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279525"/>
            <a:ext cx="8159115" cy="5108575"/>
          </a:xfrm>
        </p:spPr>
        <p:txBody>
          <a:bodyPr>
            <a:noAutofit/>
          </a:bodyPr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Подростки, которые начинают пить алкоголь до 15 лет, не подвергаются  риску начать употребление наркотиков, чем те, кто попробовал алкоголь, будучи взрослым.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Исследования показывают, что, если человек начинает употреблять алкоголь до 15 лет, то он подвержен большему риску столкнуться с проблемой наркомании!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428750"/>
            <a:ext cx="7775575" cy="4351655"/>
          </a:xfrm>
        </p:spPr>
        <p:txBody>
          <a:bodyPr>
            <a:normAutofit lnSpcReduction="20000"/>
          </a:bodyPr>
          <a:p>
            <a:r>
              <a:rPr lang="ru-RU" altLang="en-US"/>
              <a:t> </a:t>
            </a:r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Если людям нравиться само состояние опьянения, то существует большая вероятность того, что они станут алкоголиками! </a:t>
            </a: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Человек, не чувствующий опасности, не подготовлен к принятию правильного решения.</a:t>
            </a: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539875"/>
            <a:ext cx="7886700" cy="4351338"/>
          </a:xfrm>
        </p:spPr>
        <p:txBody>
          <a:bodyPr/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Для того, чтобы согреться, можно принять рюмку алкоголя.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Употребление рюмки алкоголя взывает расширение кровеносных сосудов у поверхности кожи, хотя это создает ощущение тепла, организм на самом деле быстро теряет тепло, тем самым вызывая переохлаждение тела.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3555" b="1">
                <a:latin typeface="Georgia" panose="02040502050405020303" charset="0"/>
                <a:cs typeface="Georgia" panose="02040502050405020303" charset="0"/>
              </a:rPr>
              <a:t>Задание №2. «Я и вредные привычки»</a:t>
            </a:r>
            <a:endParaRPr lang="ru-RU" altLang="en-US" sz="3555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5605" y="1945640"/>
            <a:ext cx="868680" cy="397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а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6240" y="2343150"/>
            <a:ext cx="869315" cy="508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р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5605" y="2863850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к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5605" y="3372485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о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240" y="3893185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м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6240" y="4413885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а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6240" y="4922520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н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6240" y="5455285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и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06240" y="5988050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я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06240" y="1424940"/>
            <a:ext cx="86868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600">
                <a:latin typeface="Georgia" panose="02040502050405020303" charset="0"/>
                <a:cs typeface="Georgia" panose="02040502050405020303" charset="0"/>
              </a:rPr>
              <a:t>н</a:t>
            </a:r>
            <a:endParaRPr lang="ru-RU" altLang="en-US" sz="36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48685" y="39065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691130" y="39065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5075555" y="39065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5833110" y="39065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590030" y="39065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3449320" y="28397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2692400" y="28397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1935480" y="28397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1179195" y="28397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5076190" y="142494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5832475" y="142494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6590030" y="142494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346950" y="142494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74285" y="2331085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5832475" y="2331085"/>
            <a:ext cx="60769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6441440" y="2331085"/>
            <a:ext cx="65786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449320" y="234315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7100570" y="2343150"/>
            <a:ext cx="63246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7732395" y="2343150"/>
            <a:ext cx="58483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8317230" y="2343150"/>
            <a:ext cx="53403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3573145" y="5455285"/>
            <a:ext cx="63309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2989580" y="5455285"/>
            <a:ext cx="62103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2331720" y="5455285"/>
            <a:ext cx="657860" cy="535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5074285" y="5481955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5831840" y="5481955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1711325" y="5440680"/>
            <a:ext cx="632460" cy="535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1177925" y="5440680"/>
            <a:ext cx="60769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3" name="Прямоугольник 42"/>
          <p:cNvSpPr/>
          <p:nvPr/>
        </p:nvSpPr>
        <p:spPr>
          <a:xfrm>
            <a:off x="531495" y="5443220"/>
            <a:ext cx="64770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48260" y="5440680"/>
            <a:ext cx="497205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6" name="Прямоугольник 45"/>
          <p:cNvSpPr/>
          <p:nvPr/>
        </p:nvSpPr>
        <p:spPr>
          <a:xfrm>
            <a:off x="3449320" y="3360420"/>
            <a:ext cx="758190" cy="54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2692400" y="3360420"/>
            <a:ext cx="756920" cy="546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8" name="Прямоугольник 47"/>
          <p:cNvSpPr/>
          <p:nvPr/>
        </p:nvSpPr>
        <p:spPr>
          <a:xfrm>
            <a:off x="5074285" y="33858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9" name="Прямоугольник 48"/>
          <p:cNvSpPr/>
          <p:nvPr/>
        </p:nvSpPr>
        <p:spPr>
          <a:xfrm>
            <a:off x="5833110" y="33858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0" name="Прямоугольник 49"/>
          <p:cNvSpPr/>
          <p:nvPr/>
        </p:nvSpPr>
        <p:spPr>
          <a:xfrm>
            <a:off x="6590030" y="33858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1" name="Прямоугольник 50"/>
          <p:cNvSpPr/>
          <p:nvPr/>
        </p:nvSpPr>
        <p:spPr>
          <a:xfrm>
            <a:off x="7346950" y="33858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2" name="Прямоугольник 51"/>
          <p:cNvSpPr/>
          <p:nvPr/>
        </p:nvSpPr>
        <p:spPr>
          <a:xfrm>
            <a:off x="8103870" y="3385820"/>
            <a:ext cx="756920" cy="520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3" name="Прямоугольник 52"/>
          <p:cNvSpPr/>
          <p:nvPr/>
        </p:nvSpPr>
        <p:spPr>
          <a:xfrm>
            <a:off x="3448050" y="4427220"/>
            <a:ext cx="756920" cy="494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4" name="Прямоугольник 53"/>
          <p:cNvSpPr/>
          <p:nvPr/>
        </p:nvSpPr>
        <p:spPr>
          <a:xfrm>
            <a:off x="5076190" y="4427220"/>
            <a:ext cx="756920" cy="494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5" name="Текстовое поле 54"/>
          <p:cNvSpPr txBox="1"/>
          <p:nvPr/>
        </p:nvSpPr>
        <p:spPr>
          <a:xfrm>
            <a:off x="3776980" y="1486535"/>
            <a:ext cx="372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1</a:t>
            </a:r>
            <a:endParaRPr lang="ru-RU" altLang="en-US" sz="2000"/>
          </a:p>
        </p:txBody>
      </p:sp>
      <p:sp>
        <p:nvSpPr>
          <p:cNvPr id="56" name="Текстовое поле 55"/>
          <p:cNvSpPr txBox="1"/>
          <p:nvPr/>
        </p:nvSpPr>
        <p:spPr>
          <a:xfrm>
            <a:off x="3069590" y="2441575"/>
            <a:ext cx="360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2</a:t>
            </a:r>
            <a:endParaRPr lang="ru-RU" altLang="en-US" sz="2000"/>
          </a:p>
        </p:txBody>
      </p:sp>
      <p:sp>
        <p:nvSpPr>
          <p:cNvPr id="57" name="Текстовое поле 56"/>
          <p:cNvSpPr txBox="1"/>
          <p:nvPr/>
        </p:nvSpPr>
        <p:spPr>
          <a:xfrm>
            <a:off x="935990" y="2913380"/>
            <a:ext cx="273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3</a:t>
            </a:r>
            <a:endParaRPr lang="ru-RU" altLang="en-US" sz="2000"/>
          </a:p>
        </p:txBody>
      </p:sp>
      <p:sp>
        <p:nvSpPr>
          <p:cNvPr id="58" name="Текстовое поле 57"/>
          <p:cNvSpPr txBox="1"/>
          <p:nvPr/>
        </p:nvSpPr>
        <p:spPr>
          <a:xfrm>
            <a:off x="2350135" y="3422015"/>
            <a:ext cx="322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4</a:t>
            </a:r>
            <a:endParaRPr lang="ru-RU" altLang="en-US" sz="2000"/>
          </a:p>
        </p:txBody>
      </p:sp>
      <p:sp>
        <p:nvSpPr>
          <p:cNvPr id="59" name="Текстовое поле 58"/>
          <p:cNvSpPr txBox="1"/>
          <p:nvPr/>
        </p:nvSpPr>
        <p:spPr>
          <a:xfrm>
            <a:off x="2399665" y="3980180"/>
            <a:ext cx="260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5</a:t>
            </a:r>
            <a:endParaRPr lang="ru-RU" altLang="en-US"/>
          </a:p>
        </p:txBody>
      </p:sp>
      <p:sp>
        <p:nvSpPr>
          <p:cNvPr id="60" name="Текстовое поле 59"/>
          <p:cNvSpPr txBox="1"/>
          <p:nvPr/>
        </p:nvSpPr>
        <p:spPr>
          <a:xfrm>
            <a:off x="2976880" y="4474845"/>
            <a:ext cx="471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6</a:t>
            </a:r>
            <a:endParaRPr lang="ru-RU" altLang="en-US" sz="2000"/>
          </a:p>
        </p:txBody>
      </p:sp>
      <p:sp>
        <p:nvSpPr>
          <p:cNvPr id="61" name="Текстовое поле 60"/>
          <p:cNvSpPr txBox="1"/>
          <p:nvPr/>
        </p:nvSpPr>
        <p:spPr>
          <a:xfrm>
            <a:off x="141605" y="5133975"/>
            <a:ext cx="33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7</a:t>
            </a:r>
            <a:endParaRPr lang="ru-RU" altLang="en-US" sz="2000"/>
          </a:p>
        </p:txBody>
      </p:sp>
      <p:pic>
        <p:nvPicPr>
          <p:cNvPr id="62" name="Замещающее содержимое 61" descr="maxresdefaul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925" y="1043940"/>
            <a:ext cx="2907665" cy="1635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>
                <a:latin typeface="Georgia" panose="02040502050405020303" charset="0"/>
                <a:cs typeface="Georgia" panose="02040502050405020303" charset="0"/>
                <a:sym typeface="+mn-ea"/>
              </a:rPr>
              <a:t>Задание №3. «Кричалки»</a:t>
            </a:r>
            <a:br>
              <a:rPr lang="ru-RU" altLang="en-US" b="1">
                <a:latin typeface="Georgia" panose="02040502050405020303" charset="0"/>
                <a:cs typeface="Georgia" panose="02040502050405020303" charset="0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64540" y="1353820"/>
            <a:ext cx="7924165" cy="5244465"/>
          </a:xfrm>
        </p:spPr>
        <p:txBody>
          <a:bodyPr>
            <a:noAutofit/>
          </a:bodyPr>
          <a:p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Процедура: </a:t>
            </a: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 Командам даётся задание придумать несколько речевок или коротких стишков (не более 4 строчек, рифма не обязательна!) </a:t>
            </a:r>
            <a:r>
              <a:rPr lang="ru-RU" altLang="en-US" sz="2700" u="sng">
                <a:latin typeface="Georgia" panose="02040502050405020303" charset="0"/>
                <a:cs typeface="Georgia" panose="02040502050405020303" charset="0"/>
              </a:rPr>
              <a:t>антинаркотического содержания</a:t>
            </a:r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.</a:t>
            </a: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Время: 5 минут.</a:t>
            </a: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Придуманные «кричалки» нужно произнести всей командой хором. Команды исполняют это по очереди, соревнуясь друг с другом.</a:t>
            </a: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r>
              <a:rPr lang="ru-RU" altLang="en-US" sz="2700">
                <a:latin typeface="Georgia" panose="02040502050405020303" charset="0"/>
                <a:cs typeface="Georgia" panose="02040502050405020303" charset="0"/>
              </a:rPr>
              <a:t>Время: 4 минуты</a:t>
            </a:r>
            <a:endParaRPr lang="ru-RU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6" y="0"/>
            <a:ext cx="7098030" cy="878458"/>
          </a:xfrm>
        </p:spPr>
        <p:txBody>
          <a:bodyPr/>
          <a:lstStyle/>
          <a:p>
            <a:r>
              <a:rPr lang="ru-RU" altLang="en-US" dirty="0" smtClean="0"/>
              <a:t>План</a:t>
            </a:r>
            <a:endParaRPr lang="ru-RU" altLang="en-US" dirty="0" smtClean="0"/>
          </a:p>
        </p:txBody>
      </p:sp>
      <p:grpSp>
        <p:nvGrpSpPr>
          <p:cNvPr id="4" name="Group 2"/>
          <p:cNvGrpSpPr/>
          <p:nvPr/>
        </p:nvGrpSpPr>
        <p:grpSpPr bwMode="auto">
          <a:xfrm>
            <a:off x="1969008" y="4120896"/>
            <a:ext cx="5192713" cy="555625"/>
            <a:chOff x="1248" y="1440"/>
            <a:chExt cx="3271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8" y="1482"/>
              <a:ext cx="278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altLang="en-US" sz="2400">
                  <a:solidFill>
                    <a:srgbClr val="000000"/>
                  </a:solidFill>
                </a:rPr>
                <a:t>Задание №3 «Кричалки»</a:t>
              </a:r>
              <a:endParaRPr lang="ru-RU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1969008" y="1613916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>
            <a:off x="1969008" y="2444496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/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82"/>
              <a:ext cx="266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altLang="en-US" sz="2400">
                  <a:solidFill>
                    <a:srgbClr val="000000"/>
                  </a:solidFill>
                </a:rPr>
                <a:t>Задание №1 «Блеф-клуб»</a:t>
              </a:r>
              <a:endParaRPr lang="ru-RU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2400" b="1">
                  <a:solidFill>
                    <a:srgbClr val="FFFFFF"/>
                  </a:solidFill>
                </a:rPr>
                <a:t>2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1969008" y="3282696"/>
            <a:ext cx="6415088" cy="555625"/>
            <a:chOff x="1248" y="3230"/>
            <a:chExt cx="4041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9" y="3272"/>
              <a:ext cx="355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altLang="en-US" sz="2400">
                  <a:solidFill>
                    <a:srgbClr val="000000"/>
                  </a:solidFill>
                </a:rPr>
                <a:t>Задание №2 «Я и вредные привычки»</a:t>
              </a:r>
              <a:endParaRPr lang="ru-RU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1969008" y="4981321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2850515" y="1614805"/>
            <a:ext cx="442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/>
              <a:t>Разминка</a:t>
            </a:r>
            <a:endParaRPr lang="ru-RU" altLang="en-US" sz="2800"/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2747645" y="5160645"/>
            <a:ext cx="4326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Задание №4 «Аргументы»</a:t>
            </a:r>
            <a:endParaRPr lang="ru-RU" altLang="en-US" sz="2400"/>
          </a:p>
        </p:txBody>
      </p:sp>
      <p:grpSp>
        <p:nvGrpSpPr>
          <p:cNvPr id="35" name="Group 22"/>
          <p:cNvGrpSpPr/>
          <p:nvPr/>
        </p:nvGrpSpPr>
        <p:grpSpPr bwMode="auto">
          <a:xfrm>
            <a:off x="1986153" y="5774436"/>
            <a:ext cx="5105400" cy="555625"/>
            <a:chOff x="1248" y="3230"/>
            <a:chExt cx="3216" cy="350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ru-RU" altLang="en-US" sz="2400" b="1">
                  <a:solidFill>
                    <a:srgbClr val="FFFFFF"/>
                  </a:solidFill>
                </a:rPr>
                <a:t>6</a:t>
              </a:r>
              <a:endParaRPr lang="ru-RU" altLang="en-US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39" name="Текстовое поле 38"/>
          <p:cNvSpPr txBox="1"/>
          <p:nvPr/>
        </p:nvSpPr>
        <p:spPr>
          <a:xfrm>
            <a:off x="2747010" y="5793740"/>
            <a:ext cx="6078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Завершение. Упражнение «Единая система»</a:t>
            </a:r>
            <a:endParaRPr lang="ru-RU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>
                <a:latin typeface="Georgia" panose="02040502050405020303" charset="0"/>
                <a:cs typeface="Georgia" panose="02040502050405020303" charset="0"/>
                <a:sym typeface="+mn-ea"/>
              </a:rPr>
              <a:t>Задание №4. «Аргументы»</a:t>
            </a:r>
            <a:br>
              <a:rPr lang="ru-RU" altLang="en-US" b="1">
                <a:latin typeface="Georgia" panose="02040502050405020303" charset="0"/>
                <a:cs typeface="Georgia" panose="02040502050405020303" charset="0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391285"/>
            <a:ext cx="8134985" cy="518223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2400">
                <a:latin typeface="Georgia" panose="02040502050405020303" charset="0"/>
                <a:cs typeface="Georgia" panose="02040502050405020303" charset="0"/>
              </a:rPr>
              <a:t>Процедура: </a:t>
            </a:r>
            <a:endParaRPr lang="ru-RU" altLang="en-US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2400">
                <a:latin typeface="Georgia" panose="02040502050405020303" charset="0"/>
                <a:cs typeface="Georgia" panose="02040502050405020303" charset="0"/>
              </a:rPr>
              <a:t>Командам предлагается в течение 1-2 минут придумать и обсудить между собой максимальное количество доводов в пользу ОТКАЗА ОТ УПОТРЕБЛЕНИЯ НАРКОТИКОВ.</a:t>
            </a:r>
            <a:endParaRPr lang="ru-RU" altLang="en-US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2400">
                <a:latin typeface="Georgia" panose="02040502050405020303" charset="0"/>
                <a:cs typeface="Georgia" panose="02040502050405020303" charset="0"/>
              </a:rPr>
              <a:t>Далее задание выполняется следующим образом: 1 участник одной команды называет один довод, после этого свой довод приводит участник противоположной команды и т. д. Доводы не должны повторяться!! желательно, чтобы высказалось как можно больше участников.</a:t>
            </a:r>
            <a:endParaRPr lang="ru-RU" altLang="en-US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2400">
                <a:latin typeface="Georgia" panose="02040502050405020303" charset="0"/>
                <a:cs typeface="Georgia" panose="02040502050405020303" charset="0"/>
              </a:rPr>
              <a:t>Победившей считается команда, которая привела последний довод (больше по количеству).</a:t>
            </a:r>
            <a:endParaRPr lang="ru-RU" altLang="en-US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30" y="365125"/>
            <a:ext cx="8097520" cy="1325880"/>
          </a:xfrm>
        </p:spPr>
        <p:txBody>
          <a:bodyPr>
            <a:normAutofit fontScale="90000"/>
          </a:bodyPr>
          <a:p>
            <a:pPr algn="ctr"/>
            <a:br>
              <a:rPr lang="ru-RU" altLang="en-US" b="1" i="1">
                <a:sym typeface="+mn-ea"/>
              </a:rPr>
            </a:br>
            <a:r>
              <a:rPr lang="ru-RU" altLang="en-US" b="1" i="1">
                <a:sym typeface="+mn-ea"/>
              </a:rPr>
              <a:t>Завершение</a:t>
            </a:r>
            <a:br>
              <a:rPr lang="ru-RU" altLang="en-US" b="1" i="1">
                <a:sym typeface="+mn-ea"/>
              </a:rPr>
            </a:br>
            <a:r>
              <a:rPr lang="ru-RU" altLang="en-US" b="1" i="1">
                <a:sym typeface="+mn-ea"/>
              </a:rPr>
              <a:t>Упражнение «Единая система»</a:t>
            </a:r>
            <a:br>
              <a:rPr lang="ru-RU" altLang="en-US" b="1" i="1"/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«Я предлагаю вам сейчас на деле почувствовать себя единой системой ПРОТИВ НАРКОТИКОВ.  Ваша задача – всей командой произнести фразу, но это нужно сделать определенным образом. </a:t>
            </a:r>
            <a:endParaRPr lang="ru-RU" altLang="en-US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Вам нужно произнести фразу </a:t>
            </a:r>
            <a:endParaRPr lang="ru-RU" altLang="en-US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ru-RU" altLang="en-US" b="1">
                <a:latin typeface="Georgia" panose="02040502050405020303" charset="0"/>
                <a:cs typeface="Georgia" panose="02040502050405020303" charset="0"/>
              </a:rPr>
              <a:t>«Моя стабильность – моя сила» </a:t>
            </a:r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так, чтобы каждая команда произнесла по части фразы. </a:t>
            </a:r>
            <a:endParaRPr lang="ru-RU" altLang="en-US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А следом одновременно всю фразу целиком.!</a:t>
            </a:r>
            <a:endParaRPr lang="ru-RU" altLang="en-US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sz="4890">
                <a:latin typeface="Georgia" panose="02040502050405020303" charset="0"/>
                <a:cs typeface="Georgia" panose="02040502050405020303" charset="0"/>
              </a:rPr>
              <a:t>Будущая жизнь без наркотиков- мое личное УБЕЖДЕНИЕ!!!</a:t>
            </a:r>
            <a:endParaRPr lang="ru-RU" altLang="en-US" sz="489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4" name="Замещающее содержимое 3" descr="ф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00100" y="2051685"/>
            <a:ext cx="8143875" cy="4579620"/>
          </a:xfrm>
          <a:prstGeom prst="rect">
            <a:avLst/>
          </a:prstGeom>
        </p:spPr>
      </p:pic>
      <p:pic>
        <p:nvPicPr>
          <p:cNvPr id="6" name="Замещающее содержимое 5" descr="net-narkotik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260" y="2051685"/>
            <a:ext cx="245300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896745" y="84391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/>
              <a:t>Разминка</a:t>
            </a:r>
            <a:endParaRPr lang="ru-RU" altLang="en-US" sz="3200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027430" y="1525270"/>
            <a:ext cx="6989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Осторожно, здесь наркотик!</a:t>
            </a:r>
            <a:endParaRPr lang="ru-RU" altLang="en-US" sz="2400"/>
          </a:p>
          <a:p>
            <a:r>
              <a:rPr lang="ru-RU" altLang="en-US" sz="2400"/>
              <a:t>Осторожно не шути!</a:t>
            </a:r>
            <a:endParaRPr lang="ru-RU" altLang="en-US" sz="2400"/>
          </a:p>
          <a:p>
            <a:r>
              <a:rPr lang="ru-RU" altLang="en-US" sz="2400"/>
              <a:t>Лучше выбрось эту гадость</a:t>
            </a:r>
            <a:endParaRPr lang="ru-RU" altLang="en-US" sz="2400"/>
          </a:p>
          <a:p>
            <a:r>
              <a:rPr lang="ru-RU" altLang="en-US" sz="2400"/>
              <a:t>И беги, беги, беги!</a:t>
            </a:r>
            <a:endParaRPr lang="ru-RU" altLang="en-US" sz="2400"/>
          </a:p>
          <a:p>
            <a:r>
              <a:rPr lang="ru-RU" altLang="en-US" sz="2400"/>
              <a:t>Не бери ты это в руки,</a:t>
            </a:r>
            <a:endParaRPr lang="ru-RU" altLang="en-US" sz="2400"/>
          </a:p>
          <a:p>
            <a:r>
              <a:rPr lang="ru-RU" altLang="en-US" sz="2400"/>
              <a:t>Берегись, как злой чумы.</a:t>
            </a:r>
            <a:endParaRPr lang="ru-RU" altLang="en-US" sz="2400"/>
          </a:p>
          <a:p>
            <a:r>
              <a:rPr lang="ru-RU" altLang="en-US" sz="2400"/>
              <a:t>Избежишь смертельной муки,</a:t>
            </a:r>
            <a:endParaRPr lang="ru-RU" altLang="en-US" sz="2400"/>
          </a:p>
          <a:p>
            <a:r>
              <a:rPr lang="ru-RU" altLang="en-US" sz="2400"/>
              <a:t>Что стоит на грани тьмы!</a:t>
            </a:r>
            <a:endParaRPr lang="ru-RU" altLang="en-US" sz="2400"/>
          </a:p>
          <a:p>
            <a:r>
              <a:rPr lang="ru-RU" altLang="en-US" sz="2400"/>
              <a:t>Спорт, любовь, работа, люди –</a:t>
            </a:r>
            <a:endParaRPr lang="ru-RU" altLang="en-US" sz="2400"/>
          </a:p>
          <a:p>
            <a:r>
              <a:rPr lang="ru-RU" altLang="en-US" sz="2400"/>
              <a:t>Сколько разного вокруг,</a:t>
            </a:r>
            <a:endParaRPr lang="ru-RU" altLang="en-US" sz="2400"/>
          </a:p>
          <a:p>
            <a:r>
              <a:rPr lang="ru-RU" altLang="en-US" sz="2400"/>
              <a:t>Выбирай, решайся, ну же:</a:t>
            </a:r>
            <a:endParaRPr lang="ru-RU" altLang="en-US" sz="2400"/>
          </a:p>
          <a:p>
            <a:r>
              <a:rPr lang="ru-RU" altLang="en-US" sz="2400"/>
              <a:t>Кто злодей, а кто твой друг!</a:t>
            </a:r>
            <a:endParaRPr lang="ru-RU" altLang="en-US" sz="2400"/>
          </a:p>
        </p:txBody>
      </p:sp>
      <p:pic>
        <p:nvPicPr>
          <p:cNvPr id="18" name="Замещающее содержимое 17" descr="maxresdefaul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80660" y="130175"/>
            <a:ext cx="3705225" cy="3029585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2557780" y="6188710"/>
            <a:ext cx="6365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 i="1"/>
              <a:t>Упражнение «Хорошие нвости»</a:t>
            </a:r>
            <a:endParaRPr lang="ru-RU" altLang="en-US" sz="28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>
                <a:latin typeface="Georgia" panose="02040502050405020303" charset="0"/>
                <a:cs typeface="Georgia" panose="02040502050405020303" charset="0"/>
              </a:rPr>
              <a:t>ЗАДАНИЕ №1. Блеф-клуб</a:t>
            </a:r>
            <a:endParaRPr lang="ru-RU" altLang="en-US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3" name="Замещающее содержимое 2"/>
          <p:cNvSpPr/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 algn="ctr">
              <a:buNone/>
            </a:pPr>
            <a:r>
              <a:rPr lang="ru-RU" altLang="en-US" sz="3600" b="1"/>
              <a:t>Верите ли вы, что:</a:t>
            </a:r>
            <a:endParaRPr lang="ru-RU" altLang="en-US" sz="3600" b="1"/>
          </a:p>
          <a:p>
            <a:r>
              <a:rPr lang="ru-RU" altLang="en-US"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Алкоголь - это стимулирующее средство, его употребление ведёт к поднятию бодрости духа ?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Алкоголь - это депрессант, он угнетает деятельность головного и спинного мозга?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/>
            </a:br>
            <a:endParaRPr lang="ru-RU" altLang="en-US" b="1" u="sng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183880" cy="4351655"/>
          </a:xfrm>
        </p:spPr>
        <p:txBody>
          <a:bodyPr/>
          <a:p>
            <a:r>
              <a:rPr lang="ru-RU" altLang="en-US" sz="4000"/>
              <a:t> </a:t>
            </a:r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Зависимость от наркотиков - это просто состояние души 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Зависимость от наркотиков - реальна, она бывает одновременно физической и эмоциональной.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0" y="251461"/>
            <a:ext cx="7886700" cy="1325563"/>
          </a:xfrm>
        </p:spPr>
        <p:txBody>
          <a:bodyPr>
            <a:normAutofit fontScale="90000"/>
          </a:bodyPr>
          <a:p>
            <a:pPr algn="ctr"/>
            <a:br>
              <a:rPr lang="ru-RU" altLang="en-US" b="1" u="sng">
                <a:sym typeface="+mn-ea"/>
              </a:rPr>
            </a:br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br>
              <a:rPr lang="ru-RU" altLang="en-US" b="1" u="sng"/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42290" y="1117600"/>
            <a:ext cx="8320405" cy="5640705"/>
          </a:xfrm>
        </p:spPr>
        <p:txBody>
          <a:bodyPr>
            <a:noAutofit/>
          </a:bodyPr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 Если, выпив, вести машину небезопасно, то, накурившись марихуаны, вести машину вполне возможно.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 Исследования показывают, что навыки управления автомобилем ухудшаются на период 4-6 часов после выкуривания одной сигареты с марихуаной, есть авторы, которые утверждают, что пик нарушения приходится на момент, когда исчезают первые признаки «охмурения».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66115" y="1069340"/>
            <a:ext cx="7849235" cy="5257165"/>
          </a:xfrm>
        </p:spPr>
        <p:txBody>
          <a:bodyPr>
            <a:noAutofit/>
          </a:bodyPr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Впервые пробуя наркотики, подростки обычно достают их у незнакомых людей, которые старше их. 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Обычно молодые люди, которые впервые пробуют наркотики, получают их от своих друзей.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2715" y="1252220"/>
            <a:ext cx="8618220" cy="5605780"/>
          </a:xfrm>
        </p:spPr>
        <p:txBody>
          <a:bodyPr>
            <a:noAutofit/>
          </a:bodyPr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Если вы хотите протрезветь, то чашка горячего свежего чёрного кофе, свежий воздух или холодный душ помогут вам.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3200">
                <a:latin typeface="Georgia" panose="02040502050405020303" charset="0"/>
                <a:cs typeface="Georgia" panose="02040502050405020303" charset="0"/>
              </a:rPr>
              <a:t>Ощущение, что ты протрезвел, действительно возникает, но количество алкоголя в крови не меняется, и, следовательно, скорость реакции, внимание и поведение будут, как у пьяного человека.</a:t>
            </a:r>
            <a:endParaRPr lang="ru-RU" altLang="en-US" sz="32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 u="sng">
                <a:sym typeface="+mn-ea"/>
              </a:rPr>
              <a:t>Верите ли вы, что???</a:t>
            </a:r>
            <a:br>
              <a:rPr lang="ru-RU" altLang="en-US" b="1" u="sng">
                <a:sym typeface="+mn-ea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02945" y="1589405"/>
            <a:ext cx="7886700" cy="4351338"/>
          </a:xfrm>
        </p:spPr>
        <p:txBody>
          <a:bodyPr>
            <a:normAutofit lnSpcReduction="10000"/>
          </a:bodyPr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Опьянение от пива легче, чем опьянение от водки.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pPr marL="0" indent="0">
              <a:buNone/>
            </a:pP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ru-RU" altLang="en-US" sz="4000">
                <a:latin typeface="Georgia" panose="02040502050405020303" charset="0"/>
                <a:cs typeface="Georgia" panose="02040502050405020303" charset="0"/>
              </a:rPr>
              <a:t>Пиво, вино и крепкие спиртные напитки - все содержат алкоголь, и, следовательно, эффект один и тот же.</a:t>
            </a:r>
            <a:endParaRPr lang="ru-RU" altLang="en-US" sz="40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5116</Words>
  <Application>WPS Presentation</Application>
  <PresentationFormat>Экран (4:3)</PresentationFormat>
  <Paragraphs>193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Bookman Old Style</vt:lpstr>
      <vt:lpstr>Georgia</vt:lpstr>
      <vt:lpstr>Calibri Light</vt:lpstr>
      <vt:lpstr>Calibri</vt:lpstr>
      <vt:lpstr>Microsoft YaHei</vt:lpstr>
      <vt:lpstr>Arial Unicode MS</vt:lpstr>
      <vt:lpstr>Office Theme</vt:lpstr>
      <vt:lpstr>СОЦИАЛЬНО-ПСИХОЛОГИЧЕСКАЯ ИГРА С ЭЛЕМЕНТАМИ ТРЕНИНГА  подготовлено педагогом-психологом  Алимовой Е.О.</vt:lpstr>
      <vt:lpstr>План</vt:lpstr>
      <vt:lpstr>PowerPoint 演示文稿</vt:lpstr>
      <vt:lpstr>ЗАДАНИЕ №1. Блеф-клуб</vt:lpstr>
      <vt:lpstr>Верите ли вы, что??? </vt:lpstr>
      <vt:lpstr> Верите ли вы, что??? 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Верите ли вы, что??? </vt:lpstr>
      <vt:lpstr>Задание №2. «Я и вредные привычки»</vt:lpstr>
      <vt:lpstr>Задание №3. «Кричалки» </vt:lpstr>
      <vt:lpstr>Задание №4. «Аргументы» </vt:lpstr>
      <vt:lpstr> Завершение Упражнение «Единая система» </vt:lpstr>
      <vt:lpstr>Будущая жизнь без наркотиков- мое личное УБЕЖДЕНИЕ!!!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User-0204</cp:lastModifiedBy>
  <cp:revision>10</cp:revision>
  <dcterms:created xsi:type="dcterms:W3CDTF">2020-01-15T14:01:00Z</dcterms:created>
  <dcterms:modified xsi:type="dcterms:W3CDTF">2023-04-07T13:24:02Z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0F55F7A444AB4635A6E4B660A07E9B5C</vt:lpwstr>
  </property>
  <property fmtid="{D5CDD505-2E9C-101B-9397-08002B2CF9AE}" pid="3" name="KSOProductBuildVer">
    <vt:lpwstr>1049-11.2.0.11388</vt:lpwstr>
  </property>
</Properties>
</file>