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9" r:id="rId3"/>
    <p:sldId id="257" r:id="rId4"/>
    <p:sldId id="258" r:id="rId5"/>
    <p:sldId id="259" r:id="rId6"/>
    <p:sldId id="261" r:id="rId7"/>
    <p:sldId id="262" r:id="rId8"/>
    <p:sldId id="278" r:id="rId9"/>
    <p:sldId id="271" r:id="rId10"/>
    <p:sldId id="263" r:id="rId11"/>
    <p:sldId id="281" r:id="rId12"/>
    <p:sldId id="265" r:id="rId13"/>
    <p:sldId id="282" r:id="rId14"/>
    <p:sldId id="284" r:id="rId15"/>
    <p:sldId id="285" r:id="rId16"/>
    <p:sldId id="277" r:id="rId17"/>
    <p:sldId id="268" r:id="rId18"/>
    <p:sldId id="273" r:id="rId19"/>
    <p:sldId id="289" r:id="rId20"/>
    <p:sldId id="287" r:id="rId21"/>
    <p:sldId id="288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9AF8-D210-4476-8DD2-F5B0230A2588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1AE4F-ABEC-4CB2-8279-9FEB59241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9AF8-D210-4476-8DD2-F5B0230A2588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1AE4F-ABEC-4CB2-8279-9FEB59241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9AF8-D210-4476-8DD2-F5B0230A2588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1AE4F-ABEC-4CB2-8279-9FEB59241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9AF8-D210-4476-8DD2-F5B0230A2588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1AE4F-ABEC-4CB2-8279-9FEB59241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9AF8-D210-4476-8DD2-F5B0230A2588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1AE4F-ABEC-4CB2-8279-9FEB59241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9AF8-D210-4476-8DD2-F5B0230A2588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1AE4F-ABEC-4CB2-8279-9FEB59241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9AF8-D210-4476-8DD2-F5B0230A2588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1AE4F-ABEC-4CB2-8279-9FEB59241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9AF8-D210-4476-8DD2-F5B0230A2588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1AE4F-ABEC-4CB2-8279-9FEB59241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9AF8-D210-4476-8DD2-F5B0230A2588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1AE4F-ABEC-4CB2-8279-9FEB59241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9AF8-D210-4476-8DD2-F5B0230A2588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1AE4F-ABEC-4CB2-8279-9FEB59241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9AF8-D210-4476-8DD2-F5B0230A2588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1AE4F-ABEC-4CB2-8279-9FEB59241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F9AF8-D210-4476-8DD2-F5B0230A2588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1AE4F-ABEC-4CB2-8279-9FEB59241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316af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10" y="3643314"/>
            <a:ext cx="4572032" cy="30480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3857628"/>
            <a:ext cx="35004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УГРОЗА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ОБЩЕСТВУ</a:t>
            </a:r>
          </a:p>
          <a:p>
            <a:pPr algn="ctr"/>
            <a:r>
              <a:rPr lang="ru-RU" sz="4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УГРОЗА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ЖИЗНИ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357166"/>
            <a:ext cx="37147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ЭКСТРЕМИЗМ</a:t>
            </a: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ТЕРРОРИЗМ</a:t>
            </a:r>
          </a:p>
        </p:txBody>
      </p:sp>
      <p:pic>
        <p:nvPicPr>
          <p:cNvPr id="7" name="Рисунок 6" descr="5146189442_312e46deaf_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42852"/>
            <a:ext cx="5018047" cy="3428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Психологический</a:t>
            </a:r>
            <a:r>
              <a:rPr lang="ru-RU" b="1" spc="-5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портрет</a:t>
            </a:r>
            <a:r>
              <a:rPr lang="ru-RU" b="1" spc="-45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b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401080" cy="5126055"/>
          </a:xfrm>
        </p:spPr>
        <p:txBody>
          <a:bodyPr>
            <a:normAutofit fontScale="70000" lnSpcReduction="20000"/>
          </a:bodyPr>
          <a:lstStyle/>
          <a:p>
            <a:pPr marL="117475" marR="1654175">
              <a:spcAft>
                <a:spcPts val="0"/>
              </a:spcAft>
              <a:buFont typeface="Wingdings" pitchFamily="2" charset="2"/>
              <a:buChar char="ü"/>
            </a:pPr>
            <a:r>
              <a:rPr lang="ru-RU" sz="3100" b="1" spc="-1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Агрессивный </a:t>
            </a:r>
          </a:p>
          <a:p>
            <a:pPr marL="117475" marR="1654175">
              <a:spcAft>
                <a:spcPts val="0"/>
              </a:spcAft>
              <a:buFont typeface="Wingdings" pitchFamily="2" charset="2"/>
              <a:buChar char="ü"/>
            </a:pPr>
            <a:r>
              <a:rPr lang="ru-RU" sz="3100" b="1" spc="-1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Жестокий </a:t>
            </a:r>
          </a:p>
          <a:p>
            <a:pPr marL="117475" marR="1654175">
              <a:spcAft>
                <a:spcPts val="0"/>
              </a:spcAft>
              <a:buFont typeface="Wingdings" pitchFamily="2" charset="2"/>
              <a:buChar char="ü"/>
            </a:pPr>
            <a:r>
              <a:rPr lang="ru-RU" sz="3100" b="1" spc="-1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Радикальный</a:t>
            </a:r>
            <a:endParaRPr lang="ru-RU" sz="3100" dirty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117475" marR="276860">
              <a:spcAft>
                <a:spcPts val="0"/>
              </a:spcAft>
              <a:buFont typeface="Wingdings" pitchFamily="2" charset="2"/>
              <a:buChar char="ü"/>
            </a:pP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Множество</a:t>
            </a:r>
            <a:r>
              <a:rPr lang="ru-RU" sz="3100" b="1" spc="-9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предрассудков</a:t>
            </a:r>
          </a:p>
          <a:p>
            <a:pPr marL="117475" marR="276860">
              <a:spcAft>
                <a:spcPts val="0"/>
              </a:spcAft>
              <a:buFont typeface="Wingdings" pitchFamily="2" charset="2"/>
              <a:buChar char="ü"/>
            </a:pP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Стереотипное мышление</a:t>
            </a:r>
          </a:p>
          <a:p>
            <a:pPr marL="117475" marR="276860">
              <a:spcAft>
                <a:spcPts val="0"/>
              </a:spcAft>
              <a:buFont typeface="Wingdings" pitchFamily="2" charset="2"/>
              <a:buChar char="ü"/>
            </a:pP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Иррациональное (нелогичное, неадекватное, 	импульсивное)</a:t>
            </a:r>
            <a:r>
              <a:rPr lang="ru-RU" sz="3100" b="1" spc="-4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3100" b="1" spc="-1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поведение</a:t>
            </a:r>
            <a:endParaRPr lang="ru-RU" sz="3100" dirty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ü"/>
            </a:pPr>
            <a:r>
              <a:rPr lang="ru-RU" sz="3100" b="1" spc="-1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Низкий уровень общей культуры</a:t>
            </a:r>
          </a:p>
          <a:p>
            <a:pPr marL="68580" marR="628015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Мания</a:t>
            </a:r>
            <a:r>
              <a:rPr lang="ru-RU" sz="3100" b="1" spc="-9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величия </a:t>
            </a:r>
          </a:p>
          <a:p>
            <a:pPr marL="68580" marR="628015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3100" b="1" spc="-1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Фанатизм</a:t>
            </a:r>
            <a:endParaRPr lang="ru-RU" sz="3100" dirty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68580" marR="29210">
              <a:spcAft>
                <a:spcPts val="0"/>
              </a:spcAft>
              <a:buFont typeface="Wingdings" pitchFamily="2" charset="2"/>
              <a:buChar char="ü"/>
              <a:tabLst>
                <a:tab pos="1186815" algn="l"/>
                <a:tab pos="1252220" algn="l"/>
                <a:tab pos="1531620" algn="l"/>
                <a:tab pos="1563370" algn="l"/>
              </a:tabLst>
            </a:pP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Желание манипулировать </a:t>
            </a:r>
          </a:p>
          <a:p>
            <a:pPr marL="68580" marR="29210">
              <a:spcAft>
                <a:spcPts val="0"/>
              </a:spcAft>
              <a:buFont typeface="Wingdings" pitchFamily="2" charset="2"/>
              <a:buChar char="ü"/>
              <a:tabLst>
                <a:tab pos="1186815" algn="l"/>
                <a:tab pos="1252220" algn="l"/>
                <a:tab pos="1531620" algn="l"/>
                <a:tab pos="1563370" algn="l"/>
              </a:tabLst>
            </a:pPr>
            <a:r>
              <a:rPr lang="ru-RU" sz="3100" b="1" spc="-1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Склонность </a:t>
            </a:r>
            <a:r>
              <a:rPr lang="ru-RU" sz="3100" b="1" spc="-5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к </a:t>
            </a:r>
            <a:r>
              <a:rPr lang="ru-RU" sz="3100" b="1" spc="-1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рискованному поведению </a:t>
            </a:r>
            <a:r>
              <a:rPr lang="ru-RU" sz="3100" b="1" spc="-5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и      	</a:t>
            </a:r>
            <a:r>
              <a:rPr lang="ru-RU" sz="3100" b="1" spc="-1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обесценивание </a:t>
            </a: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чужой жизни</a:t>
            </a:r>
            <a:endParaRPr lang="ru-RU" sz="3100" dirty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68580">
              <a:lnSpc>
                <a:spcPts val="16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Поиск</a:t>
            </a:r>
            <a:r>
              <a:rPr lang="ru-RU" sz="3100" b="1" spc="-15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3100" b="1" spc="-2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врага</a:t>
            </a:r>
            <a:endParaRPr lang="ru-RU" sz="3100" dirty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ü"/>
            </a:pP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Идентификация</a:t>
            </a:r>
            <a:r>
              <a:rPr lang="ru-RU" sz="3100" b="1" spc="-25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себя</a:t>
            </a:r>
            <a:r>
              <a:rPr lang="ru-RU" sz="3100" b="1" spc="-25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с</a:t>
            </a:r>
            <a:r>
              <a:rPr lang="ru-RU" sz="3100" b="1" spc="-1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 героем</a:t>
            </a:r>
            <a:endParaRPr lang="ru-RU" sz="31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000504"/>
            <a:ext cx="29109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egnum_picture_1579589598430857_norma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131555"/>
            <a:ext cx="5429288" cy="3626595"/>
          </a:xfrm>
          <a:prstGeom prst="rect">
            <a:avLst/>
          </a:prstGeom>
        </p:spPr>
      </p:pic>
      <p:pic>
        <p:nvPicPr>
          <p:cNvPr id="4" name="Рисунок 3" descr="1_116929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74" y="3143248"/>
            <a:ext cx="6382328" cy="358474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428604"/>
            <a:ext cx="8401050" cy="57864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latin typeface="Times New Roman"/>
                <a:ea typeface="Times New Roman"/>
              </a:rPr>
              <a:t>  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Деятельность </a:t>
            </a:r>
            <a:r>
              <a:rPr lang="ru-RU" dirty="0" err="1">
                <a:solidFill>
                  <a:srgbClr val="FF0000"/>
                </a:solidFill>
                <a:latin typeface="Times New Roman"/>
                <a:ea typeface="Times New Roman"/>
              </a:rPr>
              <a:t>экстремистски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 настроенных лиц (в том числе несовершеннолетних), </a:t>
            </a:r>
            <a:r>
              <a:rPr lang="ru-RU" dirty="0">
                <a:latin typeface="Times New Roman"/>
                <a:ea typeface="Times New Roman"/>
              </a:rPr>
              <a:t>их организованных групп, пропагандирующих и реализующих экстремистские идеи в российском обществе, а также лиц, финансирующих экстремизм, должностных лиц, оказывающих содействие экстремистам, «прикрывающих» их или преступно бездействующих в борьбе с экстремизмом,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носит антиконституционный характер и представляет реальную угрозу национальной безопасности РФ.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Основные законодательные акты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48403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Уголовный кодекс Российской Федерации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Кодекс Российской Федерации об административных правонарушениях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Федеральный закон от 25.07.2002 г. № 114-ФЗ «О противодействии экстремистской деятельности»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Федеральный закон от 06.03.2006г. № 35-ФЗ «О противодействии терроризму»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5715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Уголовная ответственность с 14 лет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572560" cy="534036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100" dirty="0"/>
              <a:t>убийство (статья 105), 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/>
              <a:t>умышленное причинение тяжкого вреда здоровью (статья 111), умышленное причинение средней тяжести вреда здоровью (статья 112), 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/>
              <a:t>похищение человека (статья 126), 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/>
              <a:t>изнасилование (статья 131), насильственные действия сексуального характера (статья 132),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/>
              <a:t>кражу (статья 158), грабеж (статья 161), разбой (статья 162), вымогательство (статья 163), неправомерное завладение автомобилем или иным транспортным средством без цели хищения (статья 166), 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/>
              <a:t>умышленные уничтожение или повреждение имущества при отягчающих обстоятельствах (часть вторая статьи 167), </a:t>
            </a:r>
          </a:p>
          <a:p>
            <a:pPr>
              <a:buFont typeface="Wingdings" pitchFamily="2" charset="2"/>
              <a:buChar char="ü"/>
            </a:pPr>
            <a:r>
              <a:rPr lang="ru-RU" sz="1100" b="1" dirty="0"/>
              <a:t>террористический акт (статья 205),</a:t>
            </a:r>
          </a:p>
          <a:p>
            <a:pPr>
              <a:buFont typeface="Wingdings" pitchFamily="2" charset="2"/>
              <a:buChar char="ü"/>
            </a:pPr>
            <a:r>
              <a:rPr lang="ru-RU" sz="1100" b="1" dirty="0"/>
              <a:t>прохождение обучения в целях осуществления террористической деятельности (статья 205.3), </a:t>
            </a:r>
          </a:p>
          <a:p>
            <a:pPr>
              <a:buFont typeface="Wingdings" pitchFamily="2" charset="2"/>
              <a:buChar char="ü"/>
            </a:pPr>
            <a:r>
              <a:rPr lang="ru-RU" sz="1100" b="1" dirty="0"/>
              <a:t>участие в террористическом сообществе (часть вторая статьи 205.4), </a:t>
            </a:r>
          </a:p>
          <a:p>
            <a:pPr>
              <a:buFont typeface="Wingdings" pitchFamily="2" charset="2"/>
              <a:buChar char="ü"/>
            </a:pPr>
            <a:r>
              <a:rPr lang="ru-RU" sz="1100" b="1" dirty="0"/>
              <a:t>участие в деятельности террористической организации (часть вторая статьи 205.5), </a:t>
            </a:r>
          </a:p>
          <a:p>
            <a:pPr>
              <a:buFont typeface="Wingdings" pitchFamily="2" charset="2"/>
              <a:buChar char="ü"/>
            </a:pPr>
            <a:r>
              <a:rPr lang="ru-RU" sz="1100" b="1" dirty="0"/>
              <a:t>несообщение о преступлении (статья 205.6), </a:t>
            </a:r>
          </a:p>
          <a:p>
            <a:pPr>
              <a:buFont typeface="Wingdings" pitchFamily="2" charset="2"/>
              <a:buChar char="ü"/>
            </a:pPr>
            <a:r>
              <a:rPr lang="ru-RU" sz="1100" b="1" dirty="0"/>
              <a:t>захват заложника (статья 206), </a:t>
            </a:r>
          </a:p>
          <a:p>
            <a:pPr>
              <a:buFont typeface="Wingdings" pitchFamily="2" charset="2"/>
              <a:buChar char="ü"/>
            </a:pPr>
            <a:r>
              <a:rPr lang="ru-RU" sz="1100" b="1" dirty="0"/>
              <a:t>заведомо ложное сообщение об акте терроризма (статья 207), </a:t>
            </a:r>
          </a:p>
          <a:p>
            <a:pPr>
              <a:buFont typeface="Wingdings" pitchFamily="2" charset="2"/>
              <a:buChar char="ü"/>
            </a:pPr>
            <a:r>
              <a:rPr lang="ru-RU" sz="1100" b="1" dirty="0"/>
              <a:t>участие в незаконном вооруженном формировании (часть вторая статьи 208), </a:t>
            </a:r>
          </a:p>
          <a:p>
            <a:pPr>
              <a:buFont typeface="Wingdings" pitchFamily="2" charset="2"/>
              <a:buChar char="ü"/>
            </a:pPr>
            <a:r>
              <a:rPr lang="ru-RU" sz="1100" b="1" dirty="0"/>
              <a:t>угон судна воздушного или водного транспорта либо железнодорожного подвижного состава (статья 211),</a:t>
            </a:r>
          </a:p>
          <a:p>
            <a:pPr>
              <a:buFont typeface="Wingdings" pitchFamily="2" charset="2"/>
              <a:buChar char="ü"/>
            </a:pPr>
            <a:r>
              <a:rPr lang="ru-RU" sz="1100" b="1" dirty="0"/>
              <a:t>участие в массовых беспорядках (часть вторая статьи 212),</a:t>
            </a:r>
          </a:p>
          <a:p>
            <a:pPr>
              <a:buFont typeface="Wingdings" pitchFamily="2" charset="2"/>
              <a:buChar char="ü"/>
            </a:pPr>
            <a:r>
              <a:rPr lang="ru-RU" sz="1100" b="1" dirty="0"/>
              <a:t> хулиганство при отягчающих обстоятельствах (части вторая и третья статьи 213),</a:t>
            </a:r>
          </a:p>
          <a:p>
            <a:pPr>
              <a:buFont typeface="Wingdings" pitchFamily="2" charset="2"/>
              <a:buChar char="ü"/>
            </a:pPr>
            <a:r>
              <a:rPr lang="ru-RU" sz="1100" b="1" dirty="0"/>
              <a:t> вандализм (статья 214),</a:t>
            </a:r>
          </a:p>
          <a:p>
            <a:pPr>
              <a:buFont typeface="Wingdings" pitchFamily="2" charset="2"/>
              <a:buChar char="ü"/>
            </a:pPr>
            <a:r>
              <a:rPr lang="ru-RU" sz="1100" b="1" dirty="0"/>
              <a:t> незаконные приобретение, передачу, сбыт, хранение, перевозку или ношение взрывчатых веществ или взрывных устройств (статья 222.1),</a:t>
            </a:r>
          </a:p>
          <a:p>
            <a:pPr>
              <a:buFont typeface="Wingdings" pitchFamily="2" charset="2"/>
              <a:buChar char="ü"/>
            </a:pPr>
            <a:r>
              <a:rPr lang="ru-RU" sz="1100" b="1" dirty="0"/>
              <a:t>незаконное изготовление взрывчатых веществ или взрывных устройств (статья 223.1),</a:t>
            </a:r>
          </a:p>
          <a:p>
            <a:pPr>
              <a:buFont typeface="Wingdings" pitchFamily="2" charset="2"/>
              <a:buChar char="ü"/>
            </a:pPr>
            <a:r>
              <a:rPr lang="ru-RU" sz="1100" b="1" dirty="0"/>
              <a:t> хищение либо вымогательство оружия, боеприпасов, взрывчатых веществ и взрывных устройств (статья 226),</a:t>
            </a:r>
          </a:p>
          <a:p>
            <a:pPr>
              <a:buFont typeface="Wingdings" pitchFamily="2" charset="2"/>
              <a:buChar char="ü"/>
            </a:pPr>
            <a:r>
              <a:rPr lang="ru-RU" sz="1100" b="1" dirty="0"/>
              <a:t> хищение либо вымогательство наркотических средств или психотропных веществ (статья 229), </a:t>
            </a:r>
          </a:p>
          <a:p>
            <a:pPr>
              <a:buFont typeface="Wingdings" pitchFamily="2" charset="2"/>
              <a:buChar char="ü"/>
            </a:pPr>
            <a:r>
              <a:rPr lang="ru-RU" sz="1100" b="1" dirty="0"/>
              <a:t>приведение в негодность транспортных средств или путей сообщения (статья 267), </a:t>
            </a:r>
          </a:p>
          <a:p>
            <a:pPr>
              <a:buFont typeface="Wingdings" pitchFamily="2" charset="2"/>
              <a:buChar char="ü"/>
            </a:pPr>
            <a:r>
              <a:rPr lang="ru-RU" sz="1100" b="1" dirty="0"/>
              <a:t>посягательство на жизнь государственного или общественного деятеля (статья 277), </a:t>
            </a:r>
          </a:p>
          <a:p>
            <a:pPr>
              <a:buFont typeface="Wingdings" pitchFamily="2" charset="2"/>
              <a:buChar char="ü"/>
            </a:pPr>
            <a:r>
              <a:rPr lang="ru-RU" sz="1100" b="1" dirty="0"/>
              <a:t>нападение на лиц или учреждения, которые пользуются международной защитой (статья 360), </a:t>
            </a:r>
          </a:p>
          <a:p>
            <a:pPr>
              <a:buFont typeface="Wingdings" pitchFamily="2" charset="2"/>
              <a:buChar char="ü"/>
            </a:pPr>
            <a:r>
              <a:rPr lang="ru-RU" sz="1100" b="1" dirty="0"/>
              <a:t>акт международного терроризма (статья 361).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1-01-28_23-11-5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19" y="500042"/>
            <a:ext cx="8784615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357166"/>
            <a:ext cx="8001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!!! </a:t>
            </a:r>
            <a:r>
              <a:rPr lang="ru-RU" sz="2400" dirty="0"/>
              <a:t>Согласно закону «Об информации, информационных технологиях и о защите информации» генеральная прокуратура наделена полномочиями </a:t>
            </a:r>
            <a:r>
              <a:rPr lang="ru-RU" sz="2400" b="1" dirty="0">
                <a:solidFill>
                  <a:srgbClr val="C00000"/>
                </a:solidFill>
              </a:rPr>
              <a:t>по ограничению доступа к информационным ресурсам, распространяющим информацию, содержащую призывы к массовым беспорядкам, осуществлению экстремистской деятельности, участию в массовых мероприятиях, проводимых с нарушением установленного порядка, включая случай поступления уведомления о распространении такой информации от органов власти, органов местного самоуправления, организаций или граждан.</a:t>
            </a:r>
          </a:p>
        </p:txBody>
      </p:sp>
      <p:pic>
        <p:nvPicPr>
          <p:cNvPr id="3" name="Рисунок 2" descr="facegr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4929198"/>
            <a:ext cx="3286116" cy="172855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15328" cy="571504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Как</a:t>
            </a:r>
            <a:r>
              <a:rPr lang="ru-RU" sz="2400" b="1" spc="-35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оградить</a:t>
            </a:r>
            <a:r>
              <a:rPr lang="ru-RU" sz="2400" b="1" spc="-15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себя</a:t>
            </a:r>
            <a:r>
              <a:rPr lang="ru-RU" sz="2400" b="1" spc="-2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и</a:t>
            </a:r>
            <a:r>
              <a:rPr lang="ru-RU" sz="2400" b="1" spc="-2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близких</a:t>
            </a:r>
            <a:r>
              <a:rPr lang="ru-RU" sz="2400" b="1" spc="-15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от</a:t>
            </a:r>
            <a:r>
              <a:rPr lang="ru-RU" sz="2400" b="1" spc="-2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близких</a:t>
            </a:r>
            <a:r>
              <a:rPr lang="ru-RU" sz="2400" b="1" spc="-15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от</a:t>
            </a:r>
            <a:r>
              <a:rPr lang="ru-RU" sz="2400" b="1" spc="-2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экстремистской</a:t>
            </a:r>
            <a:r>
              <a:rPr lang="ru-RU" sz="2400" b="1" spc="-2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spc="-10" dirty="0">
                <a:solidFill>
                  <a:srgbClr val="C00000"/>
                </a:solidFill>
                <a:latin typeface="Times New Roman"/>
                <a:ea typeface="Times New Roman"/>
              </a:rPr>
              <a:t>пропаганды?</a:t>
            </a:r>
            <a:br>
              <a:rPr lang="ru-RU" sz="2400" b="1" dirty="0">
                <a:latin typeface="Times New Roman"/>
                <a:ea typeface="Times New Roman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8786874" cy="4857784"/>
          </a:xfrm>
        </p:spPr>
        <p:txBody>
          <a:bodyPr>
            <a:noAutofit/>
          </a:bodyPr>
          <a:lstStyle/>
          <a:p>
            <a:pPr marR="302895" lvl="0">
              <a:spcBef>
                <a:spcPts val="440"/>
              </a:spcBef>
              <a:buSzPts val="1200"/>
              <a:buFont typeface="Symbol"/>
              <a:buChar char=""/>
              <a:tabLst>
                <a:tab pos="532130" algn="l"/>
                <a:tab pos="532765" algn="l"/>
              </a:tabLst>
            </a:pPr>
            <a:r>
              <a:rPr lang="ru-RU" sz="1600" dirty="0">
                <a:latin typeface="Times New Roman"/>
                <a:ea typeface="Symbol"/>
                <a:cs typeface="Symbol"/>
              </a:rPr>
              <a:t>не</a:t>
            </a:r>
            <a:r>
              <a:rPr lang="ru-RU" sz="1600" spc="400" dirty="0">
                <a:latin typeface="Times New Roman"/>
                <a:ea typeface="Symbol"/>
                <a:cs typeface="Symbol"/>
              </a:rPr>
              <a:t> </a:t>
            </a:r>
            <a:r>
              <a:rPr lang="ru-RU" sz="1600" dirty="0">
                <a:latin typeface="Times New Roman"/>
                <a:ea typeface="Symbol"/>
                <a:cs typeface="Symbol"/>
              </a:rPr>
              <a:t>вступайте</a:t>
            </a:r>
            <a:r>
              <a:rPr lang="ru-RU" sz="1600" spc="400" dirty="0">
                <a:latin typeface="Times New Roman"/>
                <a:ea typeface="Symbol"/>
                <a:cs typeface="Symbol"/>
              </a:rPr>
              <a:t> </a:t>
            </a:r>
            <a:r>
              <a:rPr lang="ru-RU" sz="1600" dirty="0">
                <a:latin typeface="Times New Roman"/>
                <a:ea typeface="Symbol"/>
                <a:cs typeface="Symbol"/>
              </a:rPr>
              <a:t>в</a:t>
            </a:r>
            <a:r>
              <a:rPr lang="ru-RU" sz="1600" spc="400" dirty="0">
                <a:latin typeface="Times New Roman"/>
                <a:ea typeface="Symbol"/>
                <a:cs typeface="Symbol"/>
              </a:rPr>
              <a:t> </a:t>
            </a:r>
            <a:r>
              <a:rPr lang="ru-RU" sz="1600" dirty="0">
                <a:latin typeface="Times New Roman"/>
                <a:ea typeface="Symbol"/>
                <a:cs typeface="Symbol"/>
              </a:rPr>
              <a:t>диалог</a:t>
            </a:r>
            <a:r>
              <a:rPr lang="ru-RU" sz="1600" spc="400" dirty="0">
                <a:latin typeface="Times New Roman"/>
                <a:ea typeface="Symbol"/>
                <a:cs typeface="Symbol"/>
              </a:rPr>
              <a:t> </a:t>
            </a:r>
            <a:r>
              <a:rPr lang="ru-RU" sz="1600" dirty="0">
                <a:latin typeface="Times New Roman"/>
                <a:ea typeface="Symbol"/>
                <a:cs typeface="Symbol"/>
              </a:rPr>
              <a:t>с</a:t>
            </a:r>
            <a:r>
              <a:rPr lang="ru-RU" sz="1600" spc="400" dirty="0">
                <a:latin typeface="Times New Roman"/>
                <a:ea typeface="Symbol"/>
                <a:cs typeface="Symbol"/>
              </a:rPr>
              <a:t> </a:t>
            </a:r>
            <a:r>
              <a:rPr lang="ru-RU" sz="1600" dirty="0">
                <a:latin typeface="Times New Roman"/>
                <a:ea typeface="Symbol"/>
                <a:cs typeface="Symbol"/>
              </a:rPr>
              <a:t>проповедниками,</a:t>
            </a:r>
            <a:r>
              <a:rPr lang="ru-RU" sz="1600" spc="400" dirty="0">
                <a:latin typeface="Times New Roman"/>
                <a:ea typeface="Symbol"/>
                <a:cs typeface="Symbol"/>
              </a:rPr>
              <a:t> агитаторам, </a:t>
            </a:r>
            <a:r>
              <a:rPr lang="ru-RU" sz="1600" dirty="0">
                <a:latin typeface="Times New Roman"/>
                <a:ea typeface="Symbol"/>
                <a:cs typeface="Symbol"/>
              </a:rPr>
              <a:t>подошедшими</a:t>
            </a:r>
            <a:r>
              <a:rPr lang="ru-RU" sz="1600" spc="400" dirty="0">
                <a:latin typeface="Times New Roman"/>
                <a:ea typeface="Symbol"/>
                <a:cs typeface="Symbol"/>
              </a:rPr>
              <a:t> </a:t>
            </a:r>
            <a:r>
              <a:rPr lang="ru-RU" sz="1600" dirty="0">
                <a:latin typeface="Times New Roman"/>
                <a:ea typeface="Symbol"/>
                <a:cs typeface="Symbol"/>
              </a:rPr>
              <a:t>к</a:t>
            </a:r>
            <a:r>
              <a:rPr lang="ru-RU" sz="1600" spc="400" dirty="0">
                <a:latin typeface="Times New Roman"/>
                <a:ea typeface="Symbol"/>
                <a:cs typeface="Symbol"/>
              </a:rPr>
              <a:t> </a:t>
            </a:r>
            <a:r>
              <a:rPr lang="ru-RU" sz="1600" dirty="0">
                <a:latin typeface="Times New Roman"/>
                <a:ea typeface="Symbol"/>
                <a:cs typeface="Symbol"/>
              </a:rPr>
              <a:t>вам</a:t>
            </a:r>
            <a:r>
              <a:rPr lang="ru-RU" sz="1600" spc="400" dirty="0">
                <a:latin typeface="Times New Roman"/>
                <a:ea typeface="Symbol"/>
                <a:cs typeface="Symbol"/>
              </a:rPr>
              <a:t> </a:t>
            </a:r>
            <a:r>
              <a:rPr lang="ru-RU" sz="1600" dirty="0">
                <a:latin typeface="Times New Roman"/>
                <a:ea typeface="Symbol"/>
                <a:cs typeface="Symbol"/>
              </a:rPr>
              <a:t>на</a:t>
            </a:r>
            <a:r>
              <a:rPr lang="ru-RU" sz="1600" spc="400" dirty="0">
                <a:latin typeface="Times New Roman"/>
                <a:ea typeface="Symbol"/>
                <a:cs typeface="Symbol"/>
              </a:rPr>
              <a:t> </a:t>
            </a:r>
            <a:r>
              <a:rPr lang="ru-RU" sz="1600" dirty="0">
                <a:latin typeface="Times New Roman"/>
                <a:ea typeface="Symbol"/>
                <a:cs typeface="Symbol"/>
              </a:rPr>
              <a:t>улице, в школе</a:t>
            </a:r>
            <a:r>
              <a:rPr lang="ru-RU" sz="1600" spc="400" dirty="0">
                <a:latin typeface="Times New Roman"/>
                <a:ea typeface="Symbol"/>
                <a:cs typeface="Symbol"/>
              </a:rPr>
              <a:t> </a:t>
            </a:r>
            <a:r>
              <a:rPr lang="ru-RU" sz="1600" dirty="0">
                <a:latin typeface="Times New Roman"/>
                <a:ea typeface="Symbol"/>
                <a:cs typeface="Symbol"/>
              </a:rPr>
              <a:t>и предлагающими посетить собрание организации;</a:t>
            </a:r>
          </a:p>
          <a:p>
            <a:pPr marR="302895" lvl="0">
              <a:spcBef>
                <a:spcPts val="440"/>
              </a:spcBef>
              <a:buSzPts val="1200"/>
              <a:buFont typeface="Symbol"/>
              <a:buChar char=""/>
              <a:tabLst>
                <a:tab pos="532130" algn="l"/>
                <a:tab pos="532765" algn="l"/>
              </a:tabLst>
            </a:pPr>
            <a:r>
              <a:rPr lang="ru-RU" sz="1600" dirty="0">
                <a:latin typeface="Times New Roman"/>
                <a:ea typeface="Symbol"/>
                <a:cs typeface="Symbol"/>
              </a:rPr>
              <a:t>избегайте негативных, радикальных</a:t>
            </a:r>
            <a:r>
              <a:rPr lang="ru-RU" sz="1600">
                <a:latin typeface="Times New Roman"/>
                <a:ea typeface="Symbol"/>
                <a:cs typeface="Symbol"/>
              </a:rPr>
              <a:t>, разрушительных и подозрительных </a:t>
            </a:r>
            <a:r>
              <a:rPr lang="ru-RU" sz="1600" dirty="0">
                <a:latin typeface="Times New Roman"/>
                <a:ea typeface="Symbol"/>
                <a:cs typeface="Symbol"/>
              </a:rPr>
              <a:t>групп в сети Интернет;</a:t>
            </a:r>
          </a:p>
          <a:p>
            <a:pPr marR="301625" lvl="0">
              <a:lnSpc>
                <a:spcPct val="98000"/>
              </a:lnSpc>
              <a:spcBef>
                <a:spcPts val="20"/>
              </a:spcBef>
              <a:buSzPts val="1200"/>
              <a:buFont typeface="Symbol"/>
              <a:buChar char=""/>
              <a:tabLst>
                <a:tab pos="532130" algn="l"/>
                <a:tab pos="532765" algn="l"/>
              </a:tabLst>
            </a:pPr>
            <a:r>
              <a:rPr lang="ru-RU" sz="1600" dirty="0">
                <a:latin typeface="Times New Roman"/>
                <a:ea typeface="Symbol"/>
                <a:cs typeface="Symbol"/>
              </a:rPr>
              <a:t>не пытайтесь отстаивать свои убеждения при первой встрече с агитаторами любой организации, не вступайте в переписку с координаторами радикально настроенных сообществ;</a:t>
            </a:r>
          </a:p>
          <a:p>
            <a:pPr marR="299720" lvl="0">
              <a:lnSpc>
                <a:spcPct val="98000"/>
              </a:lnSpc>
              <a:spcBef>
                <a:spcPts val="20"/>
              </a:spcBef>
              <a:buSzPts val="1200"/>
              <a:buFont typeface="Symbol"/>
              <a:buChar char=""/>
              <a:tabLst>
                <a:tab pos="532130" algn="l"/>
                <a:tab pos="532765" algn="l"/>
              </a:tabLst>
            </a:pPr>
            <a:r>
              <a:rPr lang="ru-RU" sz="1600" dirty="0">
                <a:latin typeface="Times New Roman"/>
                <a:ea typeface="Symbol"/>
                <a:cs typeface="Symbol"/>
              </a:rPr>
              <a:t>если</a:t>
            </a:r>
            <a:r>
              <a:rPr lang="ru-RU" sz="1600" spc="400" dirty="0">
                <a:latin typeface="Times New Roman"/>
                <a:ea typeface="Symbol"/>
                <a:cs typeface="Symbol"/>
              </a:rPr>
              <a:t> </a:t>
            </a:r>
            <a:r>
              <a:rPr lang="ru-RU" sz="1600" dirty="0">
                <a:latin typeface="Times New Roman"/>
                <a:ea typeface="Symbol"/>
                <a:cs typeface="Symbol"/>
              </a:rPr>
              <a:t>вам</a:t>
            </a:r>
            <a:r>
              <a:rPr lang="ru-RU" sz="1600" spc="400" dirty="0">
                <a:latin typeface="Times New Roman"/>
                <a:ea typeface="Symbol"/>
                <a:cs typeface="Symbol"/>
              </a:rPr>
              <a:t> </a:t>
            </a:r>
            <a:r>
              <a:rPr lang="ru-RU" sz="1600" dirty="0">
                <a:latin typeface="Times New Roman"/>
                <a:ea typeface="Symbol"/>
                <a:cs typeface="Symbol"/>
              </a:rPr>
              <a:t>предложили</a:t>
            </a:r>
            <a:r>
              <a:rPr lang="ru-RU" sz="1600" spc="400" dirty="0">
                <a:latin typeface="Times New Roman"/>
                <a:ea typeface="Symbol"/>
                <a:cs typeface="Symbol"/>
              </a:rPr>
              <a:t> </a:t>
            </a:r>
            <a:r>
              <a:rPr lang="ru-RU" sz="1600" dirty="0">
                <a:latin typeface="Times New Roman"/>
                <a:ea typeface="Symbol"/>
                <a:cs typeface="Symbol"/>
              </a:rPr>
              <a:t>листовку,</a:t>
            </a:r>
            <a:r>
              <a:rPr lang="ru-RU" sz="1600" spc="400" dirty="0">
                <a:latin typeface="Times New Roman"/>
                <a:ea typeface="Symbol"/>
                <a:cs typeface="Symbol"/>
              </a:rPr>
              <a:t> </a:t>
            </a:r>
            <a:r>
              <a:rPr lang="ru-RU" sz="1600" dirty="0">
                <a:latin typeface="Times New Roman"/>
                <a:ea typeface="Symbol"/>
                <a:cs typeface="Symbol"/>
              </a:rPr>
              <a:t>брошюру,</a:t>
            </a:r>
            <a:r>
              <a:rPr lang="ru-RU" sz="1600" spc="400" dirty="0">
                <a:latin typeface="Times New Roman"/>
                <a:ea typeface="Symbol"/>
                <a:cs typeface="Symbol"/>
              </a:rPr>
              <a:t> </a:t>
            </a:r>
            <a:r>
              <a:rPr lang="ru-RU" sz="1600" dirty="0">
                <a:latin typeface="Times New Roman"/>
                <a:ea typeface="Symbol"/>
                <a:cs typeface="Symbol"/>
              </a:rPr>
              <a:t>журнал,  вежливо </a:t>
            </a:r>
            <a:r>
              <a:rPr lang="ru-RU" sz="1600" spc="-10" dirty="0">
                <a:latin typeface="Times New Roman"/>
                <a:ea typeface="Symbol"/>
                <a:cs typeface="Symbol"/>
              </a:rPr>
              <a:t>откажитесь, не распространяйте;</a:t>
            </a:r>
          </a:p>
          <a:p>
            <a:pPr marR="299720" lvl="0">
              <a:lnSpc>
                <a:spcPct val="98000"/>
              </a:lnSpc>
              <a:spcBef>
                <a:spcPts val="20"/>
              </a:spcBef>
              <a:buSzPts val="1200"/>
              <a:buFont typeface="Symbol"/>
              <a:buChar char=""/>
              <a:tabLst>
                <a:tab pos="532130" algn="l"/>
                <a:tab pos="532765" algn="l"/>
              </a:tabLst>
            </a:pPr>
            <a:r>
              <a:rPr lang="ru-RU" sz="1600" spc="-10" dirty="0">
                <a:latin typeface="Times New Roman"/>
                <a:ea typeface="Symbol"/>
                <a:cs typeface="Symbol"/>
              </a:rPr>
              <a:t>помните об административной и уголовной ответственности за экстремизм и распространение </a:t>
            </a:r>
            <a:r>
              <a:rPr lang="ru-RU" sz="1600" dirty="0">
                <a:latin typeface="Times New Roman"/>
                <a:ea typeface="Times New Roman"/>
              </a:rPr>
              <a:t>экстремистской</a:t>
            </a:r>
            <a:r>
              <a:rPr lang="ru-RU" sz="1600" spc="-20" dirty="0">
                <a:latin typeface="Times New Roman"/>
                <a:ea typeface="Times New Roman"/>
              </a:rPr>
              <a:t> </a:t>
            </a:r>
            <a:r>
              <a:rPr lang="ru-RU" sz="1600" spc="-10" dirty="0">
                <a:latin typeface="Times New Roman"/>
                <a:ea typeface="Times New Roman"/>
              </a:rPr>
              <a:t>пропаганды</a:t>
            </a:r>
            <a:r>
              <a:rPr lang="ru-RU" sz="1600" spc="-10" dirty="0">
                <a:latin typeface="Times New Roman"/>
                <a:ea typeface="Symbol"/>
                <a:cs typeface="Symbol"/>
              </a:rPr>
              <a:t>;</a:t>
            </a:r>
          </a:p>
          <a:p>
            <a:pPr marR="299720" lvl="0">
              <a:lnSpc>
                <a:spcPct val="98000"/>
              </a:lnSpc>
              <a:spcBef>
                <a:spcPts val="20"/>
              </a:spcBef>
              <a:buSzPts val="1200"/>
              <a:buFont typeface="Symbol"/>
              <a:buChar char=""/>
              <a:tabLst>
                <a:tab pos="532130" algn="l"/>
                <a:tab pos="532765" algn="l"/>
              </a:tabLst>
            </a:pPr>
            <a:r>
              <a:rPr lang="ru-RU" sz="1600" spc="-10" dirty="0">
                <a:latin typeface="Times New Roman"/>
                <a:ea typeface="Symbol"/>
                <a:cs typeface="Symbol"/>
              </a:rPr>
              <a:t>не позволяйте агрессивно и противозаконно настроенным людям управлять вами и использовать вас в своих радикальных целях;</a:t>
            </a:r>
          </a:p>
          <a:p>
            <a:pPr marR="298450" lvl="0" algn="just">
              <a:lnSpc>
                <a:spcPct val="98000"/>
              </a:lnSpc>
              <a:spcBef>
                <a:spcPts val="10"/>
              </a:spcBef>
              <a:buSzPts val="1200"/>
              <a:buFont typeface="Symbol"/>
              <a:buChar char=""/>
              <a:tabLst>
                <a:tab pos="532765" algn="l"/>
              </a:tabLst>
            </a:pPr>
            <a:r>
              <a:rPr lang="ru-RU" sz="1600" dirty="0">
                <a:latin typeface="Times New Roman"/>
                <a:ea typeface="Symbol"/>
                <a:cs typeface="Symbol"/>
              </a:rPr>
              <a:t>для сохранения душевного и физического здоровья подумайте, стоит ли причинять боль родным и близким, вступая в ряды объединений нетрадиционного и экстремистского  </a:t>
            </a:r>
            <a:r>
              <a:rPr lang="ru-RU" sz="1600" spc="-10" dirty="0">
                <a:latin typeface="Times New Roman"/>
                <a:ea typeface="Symbol"/>
                <a:cs typeface="Symbol"/>
              </a:rPr>
              <a:t>направления;</a:t>
            </a:r>
            <a:endParaRPr lang="ru-RU" sz="1600" dirty="0">
              <a:latin typeface="Times New Roman"/>
              <a:ea typeface="Symbol"/>
              <a:cs typeface="Symbol"/>
            </a:endParaRPr>
          </a:p>
          <a:p>
            <a:pPr marR="302260" lvl="0" algn="just">
              <a:spcBef>
                <a:spcPts val="25"/>
              </a:spcBef>
              <a:buSzPts val="1200"/>
              <a:buFont typeface="Symbol"/>
              <a:buChar char=""/>
              <a:tabLst>
                <a:tab pos="532765" algn="l"/>
              </a:tabLst>
            </a:pPr>
            <a:r>
              <a:rPr lang="ru-RU" sz="1600" dirty="0">
                <a:latin typeface="Times New Roman"/>
                <a:ea typeface="Symbol"/>
                <a:cs typeface="Symbol"/>
              </a:rPr>
              <a:t>уделяйте внимание своему духовному, психическому и физическому состоянию, учёбе и развитию;</a:t>
            </a:r>
          </a:p>
          <a:p>
            <a:pPr marR="302260" lvl="0" algn="just">
              <a:spcBef>
                <a:spcPts val="25"/>
              </a:spcBef>
              <a:buSzPts val="1200"/>
              <a:buFont typeface="Symbol"/>
              <a:buChar char=""/>
              <a:tabLst>
                <a:tab pos="532765" algn="l"/>
              </a:tabLst>
            </a:pPr>
            <a:r>
              <a:rPr lang="ru-RU" sz="1600" dirty="0">
                <a:latin typeface="Times New Roman"/>
                <a:ea typeface="Symbol"/>
                <a:cs typeface="Symbol"/>
              </a:rPr>
              <a:t>интересуйтесь традициями и жизнью своей страны, изучайте историю Российской Федерации. </a:t>
            </a:r>
          </a:p>
          <a:p>
            <a:endParaRPr lang="ru-RU" sz="1600" dirty="0"/>
          </a:p>
        </p:txBody>
      </p:sp>
      <p:pic>
        <p:nvPicPr>
          <p:cNvPr id="4" name="Рисунок 3" descr="dcc6f39e04ac3b464dfe6f241b2e1bc128e4627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3768" y="142852"/>
            <a:ext cx="1857388" cy="162836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582594"/>
          </a:xfrm>
        </p:spPr>
        <p:txBody>
          <a:bodyPr>
            <a:normAutofit fontScale="90000"/>
          </a:bodyPr>
          <a:lstStyle/>
          <a:p>
            <a:r>
              <a:rPr lang="ru-RU" b="1" spc="-1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 защититься от терроризма</a:t>
            </a:r>
            <a:b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58204" cy="5483245"/>
          </a:xfrm>
        </p:spPr>
        <p:txBody>
          <a:bodyPr>
            <a:noAutofit/>
          </a:bodyPr>
          <a:lstStyle/>
          <a:p>
            <a:pPr marL="514350" indent="-514350">
              <a:spcAft>
                <a:spcPts val="192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Первый путь  – совершенствовать технологии и повышать квалификацию персонала в МВД, ФСБ, военных подразделениях, которые ответственны за внутреннюю безопасность страны.</a:t>
            </a:r>
          </a:p>
          <a:p>
            <a:pPr marL="514350" indent="-514350">
              <a:spcAft>
                <a:spcPts val="192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Второй путь – вырабатывать у общества «иммунитет», защиту к идеям, которые пытаются продвигать террористы. В идеале это должно вести к трем последствиям: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людей станет сложнее запугивать, они поймут, что если будут бояться – это не обеспечит им безопасности;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людей сложнее будет вербовать, они будут критически мыслить, постоянно задаваться вопросам «Почему?», разбираться в идеях, которые им попытаются навязать;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люди не будут думать «А вдруг террористы правы?»,  они не будут принимать идеи, которые доносятся через кровопролитие и жестокость.</a:t>
            </a:r>
          </a:p>
          <a:p>
            <a:pPr lvl="0">
              <a:buSzPts val="1000"/>
              <a:buFont typeface="Wingdings"/>
              <a:buChar char=""/>
              <a:tabLst>
                <a:tab pos="457200" algn="l"/>
              </a:tabLst>
            </a:pP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1920"/>
              </a:spcAft>
              <a:buFont typeface="Wingdings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плане индивидуальной защиты:</a:t>
            </a:r>
          </a:p>
          <a:p>
            <a:pPr lvl="0"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вступайте в ряды экстремистских и террористических сообществ;</a:t>
            </a:r>
          </a:p>
          <a:p>
            <a:pPr lvl="0"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помните, что терроризм- это преступление;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внимательно относиться к оставленным без присмотра предметам, сообщите  о них в полицию или взрослому;</a:t>
            </a:r>
          </a:p>
          <a:p>
            <a:pPr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стараться избегать мест огромного скопления людей или не задерживаться там без необходимости;</a:t>
            </a:r>
          </a:p>
          <a:p>
            <a:pPr lvl="0"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обращайте внимание на людей, которые ведут себя подозрительно, сообщать о них полиции, охране, взрослому;</a:t>
            </a:r>
          </a:p>
          <a:p>
            <a:pPr lvl="0"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внимательно относитесь к информации о терроризме, которую вам рассказывают учителя в школе.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ним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785794"/>
            <a:ext cx="8143932" cy="2018056"/>
          </a:xfrm>
          <a:prstGeom prst="rect">
            <a:avLst/>
          </a:prstGeom>
        </p:spPr>
      </p:pic>
      <p:pic>
        <p:nvPicPr>
          <p:cNvPr id="5" name="Рисунок 4" descr="Снимо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357562"/>
            <a:ext cx="8643997" cy="17150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142852"/>
            <a:ext cx="8015318" cy="598331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>
                <a:solidFill>
                  <a:srgbClr val="C00000"/>
                </a:solidFill>
              </a:rPr>
              <a:t>Экстремизм</a:t>
            </a:r>
            <a:r>
              <a:rPr lang="ru-RU" sz="2800" dirty="0"/>
              <a:t> (от лат. </a:t>
            </a:r>
            <a:r>
              <a:rPr lang="ru-RU" sz="2800" dirty="0" err="1"/>
              <a:t>extremus</a:t>
            </a:r>
            <a:r>
              <a:rPr lang="ru-RU" sz="2800" dirty="0"/>
              <a:t>) – приверженность к крайним идеям, взглядам и действиям.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/>
              <a:t>Ему присущи: </a:t>
            </a:r>
            <a:r>
              <a:rPr lang="ru-RU" sz="2800" b="1" dirty="0">
                <a:solidFill>
                  <a:srgbClr val="C00000"/>
                </a:solidFill>
              </a:rPr>
              <a:t>насилие или его угроза, однобокость в восприятии проблем и поиске путей их решения, стремлении навязать свои принципы и взгляды, фанатизм, опора на чувства, инстинкты, предрассудки, неспособность или игнорирование толерантности, компромиссов.</a:t>
            </a:r>
          </a:p>
          <a:p>
            <a:endParaRPr lang="ru-RU" dirty="0"/>
          </a:p>
        </p:txBody>
      </p:sp>
      <p:pic>
        <p:nvPicPr>
          <p:cNvPr id="4" name="Рисунок 3" descr="a5bb4b61-bc14-5760-9ab0-34f7eeb6ed6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4" y="4143380"/>
            <a:ext cx="3784858" cy="2520128"/>
          </a:xfrm>
          <a:prstGeom prst="rect">
            <a:avLst/>
          </a:prstGeom>
        </p:spPr>
      </p:pic>
      <p:pic>
        <p:nvPicPr>
          <p:cNvPr id="5" name="Рисунок 4" descr="15080220528o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86" y="4143380"/>
            <a:ext cx="4524404" cy="254497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vJzG1fCW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78658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XrVAQnHV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8901766" cy="639818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428603"/>
            <a:ext cx="7929618" cy="59394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7" y="357166"/>
            <a:ext cx="8715404" cy="5768997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/>
                <a:ea typeface="Times New Roman"/>
              </a:rPr>
              <a:t>Термин означает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"предельный", "критический", "невероятный", "крайний". </a:t>
            </a:r>
            <a:r>
              <a:rPr lang="ru-RU" dirty="0">
                <a:latin typeface="Times New Roman"/>
                <a:ea typeface="Times New Roman"/>
              </a:rPr>
              <a:t>Экстремизм – это течение, которое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выступает против</a:t>
            </a:r>
            <a:r>
              <a:rPr lang="ru-RU" spc="-1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существующих</a:t>
            </a:r>
            <a:r>
              <a:rPr lang="ru-RU" spc="-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общин,</a:t>
            </a:r>
            <a:r>
              <a:rPr lang="ru-RU" spc="-1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структур</a:t>
            </a:r>
            <a:r>
              <a:rPr lang="ru-RU" spc="-1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и</a:t>
            </a:r>
            <a:r>
              <a:rPr lang="ru-RU" spc="-1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институтов,</a:t>
            </a:r>
            <a:r>
              <a:rPr lang="ru-RU" spc="-1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пытаясь</a:t>
            </a:r>
            <a:r>
              <a:rPr lang="ru-RU" spc="-1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нарушить</a:t>
            </a:r>
            <a:r>
              <a:rPr lang="ru-RU" spc="-1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их</a:t>
            </a:r>
            <a:r>
              <a:rPr lang="ru-RU" spc="-5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стабильность, ликвидировать для достижения своих целей</a:t>
            </a:r>
            <a:r>
              <a:rPr lang="ru-RU" dirty="0">
                <a:latin typeface="Times New Roman"/>
                <a:ea typeface="Times New Roman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/>
                <a:ea typeface="Times New Roman"/>
              </a:rPr>
              <a:t>Делается это преимущественно силовыми способами.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/>
                <a:ea typeface="Times New Roman"/>
              </a:rPr>
              <a:t>Экстремизм - это не только пренебрежение общепринятыми правилами, нормами, законами, но и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негативное социальное явление.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2_items_src_3f54fc39fd01c429047dcd5b083f687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746" y="4473020"/>
            <a:ext cx="3434328" cy="22342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/>
                <a:ea typeface="Times New Roman"/>
              </a:rPr>
              <a:t>Кто</a:t>
            </a:r>
            <a:r>
              <a:rPr lang="ru-RU" b="1" spc="-20" dirty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такой </a:t>
            </a:r>
            <a:r>
              <a:rPr lang="ru-RU" b="1" spc="-10" dirty="0">
                <a:latin typeface="Times New Roman"/>
                <a:ea typeface="Times New Roman"/>
              </a:rPr>
              <a:t>экстремист?</a:t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58204" cy="5268931"/>
          </a:xfrm>
        </p:spPr>
        <p:txBody>
          <a:bodyPr>
            <a:normAutofit/>
          </a:bodyPr>
          <a:lstStyle/>
          <a:p>
            <a:pPr marL="74930" marR="29972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>
                <a:latin typeface="Times New Roman"/>
                <a:ea typeface="Times New Roman"/>
              </a:rPr>
              <a:t>Понятие "экстремист" часто ассоциируется с лицом,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которое использует и защищает насилие в противовес общепринятым нормам общества.</a:t>
            </a:r>
          </a:p>
          <a:p>
            <a:pPr marL="74930" marR="29972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>
                <a:latin typeface="Times New Roman"/>
                <a:ea typeface="Times New Roman"/>
              </a:rPr>
              <a:t> Иногда, так называют людей, которые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пытаются навязать свою волю с помощью силы. </a:t>
            </a:r>
          </a:p>
          <a:p>
            <a:pPr marL="74930" marR="29972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dirty="0">
                <a:latin typeface="Times New Roman"/>
                <a:ea typeface="Times New Roman"/>
              </a:rPr>
              <a:t>Экстремист – это человек, который использует способы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радикального возражения </a:t>
            </a:r>
            <a:r>
              <a:rPr lang="ru-RU" sz="2400" dirty="0">
                <a:latin typeface="Times New Roman"/>
                <a:ea typeface="Times New Roman"/>
              </a:rPr>
              <a:t>против законодательных и нормативных правил, общественных норм, жизненных ценностей, установленных правил и традиций  поведения.</a:t>
            </a:r>
          </a:p>
          <a:p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4643438" y="5786454"/>
            <a:ext cx="357190" cy="35719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85786" y="4214818"/>
            <a:ext cx="7715304" cy="22860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	Преступный экстремизм - это противоправное, общественно опасное деяние лица или группы лиц, направленное на достижение своих целей, основанное на базе крайних идеологических, политических и других взглядов. </a:t>
            </a:r>
          </a:p>
          <a:p>
            <a:endParaRPr lang="ru-RU" dirty="0"/>
          </a:p>
        </p:txBody>
      </p:sp>
      <p:pic>
        <p:nvPicPr>
          <p:cNvPr id="4" name="Рисунок 3" descr="KMO_085444_05035_1_t21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42852"/>
            <a:ext cx="6858048" cy="38541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01038" cy="857248"/>
          </a:xfrm>
        </p:spPr>
        <p:txBody>
          <a:bodyPr>
            <a:normAutofit fontScale="90000"/>
          </a:bodyPr>
          <a:lstStyle/>
          <a:p>
            <a:pPr marL="429895" marR="650875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ru-RU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проявления</a:t>
            </a:r>
            <a:r>
              <a:rPr lang="ru-RU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современного</a:t>
            </a:r>
            <a:r>
              <a:rPr lang="ru-RU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экстремизма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4840303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Политический экстремизм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Социальный экстремизм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Миграционный экстремизм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Религиозный экстремизм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Этнический экстремизм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Молодежный экстремизм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Терроризм</a:t>
            </a:r>
          </a:p>
          <a:p>
            <a:r>
              <a:rPr lang="ru-RU" spc="-10" dirty="0">
                <a:solidFill>
                  <a:srgbClr val="FFFFFF"/>
                </a:solidFill>
                <a:ea typeface="Times New Roman"/>
              </a:rPr>
              <a:t>экстремизм</a:t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4" name="image1.jpeg" descr="http://image.slidesharecdn.com/random-120319035518-phpapp01/95/-1-728.jpg?cb=133212978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3857628"/>
            <a:ext cx="3714776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/>
                <a:ea typeface="Times New Roman"/>
              </a:rPr>
              <a:t>ЭКСТРЕМИЗМ</a:t>
            </a:r>
            <a:r>
              <a:rPr lang="ru-RU" sz="3600" b="1" spc="-25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/>
                <a:ea typeface="Times New Roman"/>
              </a:rPr>
              <a:t>-</a:t>
            </a:r>
            <a:r>
              <a:rPr lang="ru-RU" sz="3600" b="1" spc="-2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/>
                <a:ea typeface="Times New Roman"/>
              </a:rPr>
              <a:t>РЫЧАГ</a:t>
            </a:r>
            <a:r>
              <a:rPr lang="ru-RU" sz="3600" b="1" spc="-25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3600" b="1" spc="-10" dirty="0">
                <a:solidFill>
                  <a:srgbClr val="C00000"/>
                </a:solidFill>
                <a:latin typeface="Times New Roman"/>
                <a:ea typeface="Times New Roman"/>
              </a:rPr>
              <a:t>ТЕРРОРИЗМА</a:t>
            </a:r>
            <a:br>
              <a:rPr lang="ru-RU" b="1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329642" cy="5572164"/>
          </a:xfrm>
        </p:spPr>
        <p:txBody>
          <a:bodyPr>
            <a:normAutofit fontScale="25000" lnSpcReduction="20000"/>
          </a:bodyPr>
          <a:lstStyle/>
          <a:p>
            <a:pPr marL="78740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ru-RU" sz="8800" dirty="0">
                <a:latin typeface="Times New Roman"/>
                <a:ea typeface="Times New Roman"/>
              </a:rPr>
              <a:t>Экстремисты</a:t>
            </a:r>
            <a:r>
              <a:rPr lang="ru-RU" sz="8800" spc="-30" dirty="0">
                <a:latin typeface="Times New Roman"/>
                <a:ea typeface="Times New Roman"/>
              </a:rPr>
              <a:t> </a:t>
            </a:r>
            <a:r>
              <a:rPr lang="ru-RU" sz="8800" dirty="0">
                <a:latin typeface="Times New Roman"/>
                <a:ea typeface="Times New Roman"/>
              </a:rPr>
              <a:t>–</a:t>
            </a:r>
            <a:r>
              <a:rPr lang="ru-RU" sz="8800" spc="-30" dirty="0">
                <a:latin typeface="Times New Roman"/>
                <a:ea typeface="Times New Roman"/>
              </a:rPr>
              <a:t> </a:t>
            </a:r>
            <a:r>
              <a:rPr lang="ru-RU" sz="8800" dirty="0">
                <a:latin typeface="Times New Roman"/>
                <a:ea typeface="Times New Roman"/>
              </a:rPr>
              <a:t>люди,</a:t>
            </a:r>
            <a:r>
              <a:rPr lang="ru-RU" sz="8800" spc="-25" dirty="0">
                <a:latin typeface="Times New Roman"/>
                <a:ea typeface="Times New Roman"/>
              </a:rPr>
              <a:t> </a:t>
            </a:r>
            <a:r>
              <a:rPr lang="ru-RU" sz="8800" spc="-10" dirty="0">
                <a:latin typeface="Times New Roman"/>
                <a:ea typeface="Times New Roman"/>
              </a:rPr>
              <a:t>которые:</a:t>
            </a:r>
            <a:r>
              <a:rPr lang="ru-RU" sz="8800" dirty="0">
                <a:latin typeface="Times New Roman"/>
                <a:ea typeface="Times New Roman"/>
              </a:rPr>
              <a:t> </a:t>
            </a:r>
          </a:p>
          <a:p>
            <a:pPr marL="78740" marR="31750">
              <a:lnSpc>
                <a:spcPct val="120000"/>
              </a:lnSpc>
              <a:spcAft>
                <a:spcPts val="0"/>
              </a:spcAft>
            </a:pPr>
            <a:r>
              <a:rPr lang="ru-RU" sz="8800" dirty="0">
                <a:solidFill>
                  <a:srgbClr val="C00000"/>
                </a:solidFill>
                <a:latin typeface="Times New Roman"/>
                <a:ea typeface="Times New Roman"/>
              </a:rPr>
              <a:t>призывают</a:t>
            </a:r>
            <a:r>
              <a:rPr lang="ru-RU" sz="8800" spc="-35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8800" dirty="0">
                <a:solidFill>
                  <a:srgbClr val="C00000"/>
                </a:solidFill>
                <a:latin typeface="Times New Roman"/>
                <a:ea typeface="Times New Roman"/>
              </a:rPr>
              <a:t>к</a:t>
            </a:r>
            <a:r>
              <a:rPr lang="ru-RU" sz="8800" spc="-5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8800" dirty="0">
                <a:solidFill>
                  <a:srgbClr val="C00000"/>
                </a:solidFill>
                <a:latin typeface="Times New Roman"/>
                <a:ea typeface="Times New Roman"/>
              </a:rPr>
              <a:t>нарушению</a:t>
            </a:r>
            <a:r>
              <a:rPr lang="ru-RU" sz="8800" spc="-45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8800" dirty="0">
                <a:solidFill>
                  <a:srgbClr val="C00000"/>
                </a:solidFill>
                <a:latin typeface="Times New Roman"/>
                <a:ea typeface="Times New Roman"/>
              </a:rPr>
              <a:t>целостности</a:t>
            </a:r>
            <a:r>
              <a:rPr lang="ru-RU" sz="8800" spc="-45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8800" dirty="0">
                <a:solidFill>
                  <a:srgbClr val="C00000"/>
                </a:solidFill>
                <a:latin typeface="Times New Roman"/>
                <a:ea typeface="Times New Roman"/>
              </a:rPr>
              <a:t>страны; </a:t>
            </a:r>
          </a:p>
          <a:p>
            <a:pPr marL="78740" marR="31750">
              <a:lnSpc>
                <a:spcPct val="120000"/>
              </a:lnSpc>
              <a:spcAft>
                <a:spcPts val="0"/>
              </a:spcAft>
            </a:pPr>
            <a:r>
              <a:rPr lang="ru-RU" sz="8800" dirty="0">
                <a:latin typeface="Times New Roman"/>
                <a:ea typeface="Times New Roman"/>
              </a:rPr>
              <a:t>военным и незаконным путем присваивают себе властные полномочия;</a:t>
            </a:r>
          </a:p>
          <a:p>
            <a:pPr marL="78740" marR="31750">
              <a:lnSpc>
                <a:spcPct val="120000"/>
              </a:lnSpc>
              <a:spcAft>
                <a:spcPts val="0"/>
              </a:spcAft>
            </a:pPr>
            <a:r>
              <a:rPr lang="ru-RU" sz="8800" spc="-10" dirty="0">
                <a:solidFill>
                  <a:srgbClr val="C00000"/>
                </a:solidFill>
                <a:latin typeface="Times New Roman"/>
                <a:ea typeface="Times New Roman"/>
              </a:rPr>
              <a:t>создают незаконные вооруженные группировки;</a:t>
            </a:r>
            <a:endParaRPr lang="ru-RU" sz="88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78740">
              <a:lnSpc>
                <a:spcPct val="120000"/>
              </a:lnSpc>
              <a:spcAft>
                <a:spcPts val="0"/>
              </a:spcAft>
            </a:pPr>
            <a:r>
              <a:rPr lang="ru-RU" sz="8800" dirty="0">
                <a:latin typeface="Times New Roman"/>
                <a:ea typeface="Times New Roman"/>
              </a:rPr>
              <a:t>призывают</a:t>
            </a:r>
            <a:r>
              <a:rPr lang="ru-RU" sz="8800" spc="-20" dirty="0">
                <a:latin typeface="Times New Roman"/>
                <a:ea typeface="Times New Roman"/>
              </a:rPr>
              <a:t> </a:t>
            </a:r>
            <a:r>
              <a:rPr lang="ru-RU" sz="8800" dirty="0">
                <a:latin typeface="Times New Roman"/>
                <a:ea typeface="Times New Roman"/>
              </a:rPr>
              <a:t>вливаться</a:t>
            </a:r>
            <a:r>
              <a:rPr lang="ru-RU" sz="8800" spc="-30" dirty="0">
                <a:latin typeface="Times New Roman"/>
                <a:ea typeface="Times New Roman"/>
              </a:rPr>
              <a:t> </a:t>
            </a:r>
            <a:r>
              <a:rPr lang="ru-RU" sz="8800" dirty="0">
                <a:latin typeface="Times New Roman"/>
                <a:ea typeface="Times New Roman"/>
              </a:rPr>
              <a:t>в</a:t>
            </a:r>
            <a:r>
              <a:rPr lang="ru-RU" sz="8800" spc="-25" dirty="0">
                <a:latin typeface="Times New Roman"/>
                <a:ea typeface="Times New Roman"/>
              </a:rPr>
              <a:t> </a:t>
            </a:r>
            <a:r>
              <a:rPr lang="ru-RU" sz="8800" spc="-10" dirty="0">
                <a:latin typeface="Times New Roman"/>
                <a:ea typeface="Times New Roman"/>
              </a:rPr>
              <a:t>группировки;</a:t>
            </a:r>
            <a:endParaRPr lang="ru-RU" sz="8800" dirty="0">
              <a:latin typeface="Times New Roman"/>
              <a:ea typeface="Times New Roman"/>
            </a:endParaRPr>
          </a:p>
          <a:p>
            <a:pPr marL="78740" marR="29845">
              <a:lnSpc>
                <a:spcPct val="120000"/>
              </a:lnSpc>
              <a:spcAft>
                <a:spcPts val="0"/>
              </a:spcAft>
              <a:tabLst>
                <a:tab pos="2414270" algn="l"/>
              </a:tabLst>
            </a:pPr>
            <a:r>
              <a:rPr lang="ru-RU" sz="8800" spc="-10" dirty="0">
                <a:solidFill>
                  <a:srgbClr val="C00000"/>
                </a:solidFill>
                <a:latin typeface="Times New Roman"/>
                <a:ea typeface="Times New Roman"/>
              </a:rPr>
              <a:t>осуществляют террористическую деятельность;</a:t>
            </a:r>
            <a:endParaRPr lang="ru-RU" sz="88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78740" marR="30480">
              <a:lnSpc>
                <a:spcPct val="120000"/>
              </a:lnSpc>
              <a:spcAft>
                <a:spcPts val="0"/>
              </a:spcAft>
              <a:tabLst>
                <a:tab pos="1487805" algn="l"/>
                <a:tab pos="1911350" algn="l"/>
                <a:tab pos="2482850" algn="l"/>
                <a:tab pos="3765550" algn="l"/>
              </a:tabLst>
            </a:pPr>
            <a:r>
              <a:rPr lang="ru-RU" sz="8800" spc="-10" dirty="0">
                <a:latin typeface="Times New Roman"/>
                <a:ea typeface="Times New Roman"/>
              </a:rPr>
              <a:t>финансируют </a:t>
            </a:r>
            <a:r>
              <a:rPr lang="ru-RU" sz="8800" spc="-30" dirty="0">
                <a:latin typeface="Times New Roman"/>
                <a:ea typeface="Times New Roman"/>
              </a:rPr>
              <a:t>её </a:t>
            </a:r>
            <a:r>
              <a:rPr lang="ru-RU" sz="8800" spc="-20" dirty="0">
                <a:latin typeface="Times New Roman"/>
                <a:ea typeface="Times New Roman"/>
              </a:rPr>
              <a:t>или </a:t>
            </a:r>
            <a:r>
              <a:rPr lang="ru-RU" sz="8800" spc="-10" dirty="0">
                <a:latin typeface="Times New Roman"/>
                <a:ea typeface="Times New Roman"/>
              </a:rPr>
              <a:t>содействуют </a:t>
            </a:r>
            <a:r>
              <a:rPr lang="ru-RU" sz="8800" spc="-30" dirty="0">
                <a:latin typeface="Times New Roman"/>
                <a:ea typeface="Times New Roman"/>
              </a:rPr>
              <a:t>её </a:t>
            </a:r>
            <a:r>
              <a:rPr lang="ru-RU" sz="8800" spc="-10" dirty="0">
                <a:latin typeface="Times New Roman"/>
                <a:ea typeface="Times New Roman"/>
              </a:rPr>
              <a:t>осуществлению;</a:t>
            </a:r>
            <a:endParaRPr lang="ru-RU" sz="8800" dirty="0">
              <a:latin typeface="Times New Roman"/>
              <a:ea typeface="Times New Roman"/>
            </a:endParaRPr>
          </a:p>
          <a:p>
            <a:pPr marL="78740" marR="398780">
              <a:lnSpc>
                <a:spcPct val="120000"/>
              </a:lnSpc>
              <a:spcAft>
                <a:spcPts val="0"/>
              </a:spcAft>
            </a:pPr>
            <a:r>
              <a:rPr lang="ru-RU" sz="8800" dirty="0">
                <a:solidFill>
                  <a:srgbClr val="C00000"/>
                </a:solidFill>
                <a:latin typeface="Times New Roman"/>
                <a:ea typeface="Times New Roman"/>
              </a:rPr>
              <a:t>оскверняют флаг, герб, гимн, занимаются вандализмом;</a:t>
            </a:r>
          </a:p>
          <a:p>
            <a:pPr marL="78740" marR="398780">
              <a:lnSpc>
                <a:spcPct val="120000"/>
              </a:lnSpc>
              <a:spcAft>
                <a:spcPts val="0"/>
              </a:spcAft>
            </a:pPr>
            <a:r>
              <a:rPr lang="ru-RU" sz="8800" dirty="0">
                <a:latin typeface="Times New Roman"/>
                <a:ea typeface="Times New Roman"/>
              </a:rPr>
              <a:t>распространяют</a:t>
            </a:r>
            <a:r>
              <a:rPr lang="ru-RU" sz="8800" spc="-60" dirty="0">
                <a:latin typeface="Times New Roman"/>
                <a:ea typeface="Times New Roman"/>
              </a:rPr>
              <a:t> </a:t>
            </a:r>
            <a:r>
              <a:rPr lang="ru-RU" sz="8800" dirty="0">
                <a:latin typeface="Times New Roman"/>
                <a:ea typeface="Times New Roman"/>
              </a:rPr>
              <a:t>ложь</a:t>
            </a:r>
            <a:r>
              <a:rPr lang="ru-RU" sz="8800" spc="-60" dirty="0">
                <a:latin typeface="Times New Roman"/>
                <a:ea typeface="Times New Roman"/>
              </a:rPr>
              <a:t> </a:t>
            </a:r>
            <a:r>
              <a:rPr lang="ru-RU" sz="8800" dirty="0">
                <a:latin typeface="Times New Roman"/>
                <a:ea typeface="Times New Roman"/>
              </a:rPr>
              <a:t>и</a:t>
            </a:r>
            <a:r>
              <a:rPr lang="ru-RU" sz="8800" spc="-70" dirty="0">
                <a:latin typeface="Times New Roman"/>
                <a:ea typeface="Times New Roman"/>
              </a:rPr>
              <a:t> </a:t>
            </a:r>
            <a:r>
              <a:rPr lang="ru-RU" sz="8800" dirty="0">
                <a:latin typeface="Times New Roman"/>
                <a:ea typeface="Times New Roman"/>
              </a:rPr>
              <a:t>клевету; </a:t>
            </a:r>
          </a:p>
          <a:p>
            <a:pPr marL="78740" marR="398780">
              <a:lnSpc>
                <a:spcPct val="120000"/>
              </a:lnSpc>
              <a:spcAft>
                <a:spcPts val="0"/>
              </a:spcAft>
            </a:pPr>
            <a:r>
              <a:rPr lang="ru-RU" sz="8800" dirty="0">
                <a:solidFill>
                  <a:srgbClr val="C00000"/>
                </a:solidFill>
                <a:latin typeface="Times New Roman"/>
                <a:ea typeface="Times New Roman"/>
              </a:rPr>
              <a:t>разжигают</a:t>
            </a:r>
            <a:r>
              <a:rPr lang="ru-RU" sz="8800" spc="-4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8800" dirty="0">
                <a:solidFill>
                  <a:srgbClr val="C00000"/>
                </a:solidFill>
                <a:latin typeface="Times New Roman"/>
                <a:ea typeface="Times New Roman"/>
              </a:rPr>
              <a:t>взаимную</a:t>
            </a:r>
            <a:r>
              <a:rPr lang="ru-RU" sz="8800" spc="-45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8800" spc="-10" dirty="0">
                <a:solidFill>
                  <a:srgbClr val="C00000"/>
                </a:solidFill>
                <a:latin typeface="Times New Roman"/>
                <a:ea typeface="Times New Roman"/>
              </a:rPr>
              <a:t>ненависть;</a:t>
            </a:r>
            <a:endParaRPr lang="ru-RU" sz="88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78740">
              <a:lnSpc>
                <a:spcPct val="120000"/>
              </a:lnSpc>
              <a:spcAft>
                <a:spcPts val="0"/>
              </a:spcAft>
            </a:pPr>
            <a:r>
              <a:rPr lang="ru-RU" sz="8800" dirty="0">
                <a:latin typeface="Times New Roman"/>
                <a:ea typeface="Times New Roman"/>
              </a:rPr>
              <a:t>призывают</a:t>
            </a:r>
            <a:r>
              <a:rPr lang="ru-RU" sz="8800" spc="-15" dirty="0">
                <a:latin typeface="Times New Roman"/>
                <a:ea typeface="Times New Roman"/>
              </a:rPr>
              <a:t> </a:t>
            </a:r>
            <a:r>
              <a:rPr lang="ru-RU" sz="8800" dirty="0">
                <a:latin typeface="Times New Roman"/>
                <a:ea typeface="Times New Roman"/>
              </a:rPr>
              <a:t>к</a:t>
            </a:r>
            <a:r>
              <a:rPr lang="ru-RU" sz="8800" spc="-25" dirty="0">
                <a:latin typeface="Times New Roman"/>
                <a:ea typeface="Times New Roman"/>
              </a:rPr>
              <a:t> </a:t>
            </a:r>
            <a:r>
              <a:rPr lang="ru-RU" sz="8800" dirty="0">
                <a:latin typeface="Times New Roman"/>
                <a:ea typeface="Times New Roman"/>
              </a:rPr>
              <a:t>насилию,</a:t>
            </a:r>
            <a:r>
              <a:rPr lang="ru-RU" sz="8800" spc="-25" dirty="0">
                <a:latin typeface="Times New Roman"/>
                <a:ea typeface="Times New Roman"/>
              </a:rPr>
              <a:t> </a:t>
            </a:r>
            <a:r>
              <a:rPr lang="ru-RU" sz="8800" dirty="0">
                <a:latin typeface="Times New Roman"/>
                <a:ea typeface="Times New Roman"/>
              </a:rPr>
              <a:t>сеют</a:t>
            </a:r>
            <a:r>
              <a:rPr lang="ru-RU" sz="8800" spc="-15" dirty="0">
                <a:latin typeface="Times New Roman"/>
                <a:ea typeface="Times New Roman"/>
              </a:rPr>
              <a:t> </a:t>
            </a:r>
            <a:r>
              <a:rPr lang="ru-RU" sz="8800" dirty="0">
                <a:latin typeface="Times New Roman"/>
                <a:ea typeface="Times New Roman"/>
              </a:rPr>
              <a:t>страхи</a:t>
            </a:r>
            <a:r>
              <a:rPr lang="ru-RU" sz="8800" spc="-20" dirty="0">
                <a:latin typeface="Times New Roman"/>
                <a:ea typeface="Times New Roman"/>
              </a:rPr>
              <a:t> </a:t>
            </a:r>
            <a:r>
              <a:rPr lang="ru-RU" sz="8800" dirty="0">
                <a:latin typeface="Times New Roman"/>
                <a:ea typeface="Times New Roman"/>
              </a:rPr>
              <a:t>и</a:t>
            </a:r>
            <a:r>
              <a:rPr lang="ru-RU" sz="8800" spc="-25" dirty="0">
                <a:latin typeface="Times New Roman"/>
                <a:ea typeface="Times New Roman"/>
              </a:rPr>
              <a:t> </a:t>
            </a:r>
            <a:r>
              <a:rPr lang="ru-RU" sz="8800" spc="-10" dirty="0">
                <a:latin typeface="Times New Roman"/>
                <a:ea typeface="Times New Roman"/>
              </a:rPr>
              <a:t>панику.</a:t>
            </a:r>
            <a:endParaRPr lang="ru-RU" sz="8800" dirty="0">
              <a:latin typeface="Times New Roman"/>
              <a:ea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8800" dirty="0">
                <a:latin typeface="Times New Roman"/>
                <a:ea typeface="Times New Roman"/>
              </a:rPr>
              <a:t> </a:t>
            </a:r>
          </a:p>
          <a:p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image2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644" y="4357694"/>
            <a:ext cx="1714480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32149"/>
            <a:ext cx="8144436" cy="610832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72518" cy="571504"/>
          </a:xfrm>
        </p:spPr>
        <p:txBody>
          <a:bodyPr>
            <a:normAutofit fontScale="90000"/>
          </a:bodyPr>
          <a:lstStyle/>
          <a:p>
            <a:r>
              <a:rPr lang="ru-RU" sz="3600" b="1" spc="-1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Что такое терроризм?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401080" cy="5340369"/>
          </a:xfrm>
        </p:spPr>
        <p:txBody>
          <a:bodyPr>
            <a:normAutofit/>
          </a:bodyPr>
          <a:lstStyle/>
          <a:p>
            <a:pPr>
              <a:spcAft>
                <a:spcPts val="1920"/>
              </a:spcAft>
              <a:buFont typeface="Wingdings" pitchFamily="2" charset="2"/>
              <a:buChar char="Ø"/>
            </a:pPr>
            <a:r>
              <a:rPr lang="ru-RU" sz="22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Терроризм</a:t>
            </a:r>
            <a:r>
              <a:rPr lang="ru-RU" sz="22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2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 это достижение политических, религиозных и экономических целей 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путем насильственных действий и устрашения населения.</a:t>
            </a:r>
          </a:p>
          <a:p>
            <a:pPr>
              <a:spcAft>
                <a:spcPts val="1920"/>
              </a:spcAft>
              <a:buFont typeface="Wingdings" pitchFamily="2" charset="2"/>
              <a:buChar char="Ø"/>
            </a:pPr>
            <a:r>
              <a:rPr lang="ru-RU" sz="22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Терроризм выражается в 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террористических актах, которые представляют собой умышленные поджоги, взрывы, захват заложников и другие деяния, создающие угрозу жизни населения.</a:t>
            </a:r>
          </a:p>
          <a:p>
            <a:pPr>
              <a:spcAft>
                <a:spcPts val="1920"/>
              </a:spcAft>
              <a:buFont typeface="Wingdings" pitchFamily="2" charset="2"/>
              <a:buChar char="Ø"/>
            </a:pPr>
            <a:r>
              <a:rPr lang="ru-RU" sz="22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Терроризм – это средство, которое используют экстремисты.</a:t>
            </a:r>
          </a:p>
          <a:p>
            <a:pPr>
              <a:spcAft>
                <a:spcPts val="1920"/>
              </a:spcAft>
              <a:buFont typeface="Wingdings" pitchFamily="2" charset="2"/>
              <a:buChar char="Ø"/>
            </a:pPr>
            <a:endParaRPr lang="ru-RU" sz="2400" dirty="0">
              <a:solidFill>
                <a:srgbClr val="333333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1920"/>
              </a:spcAft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4" name="Рисунок 3" descr="608384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4201290"/>
            <a:ext cx="3643338" cy="2543506"/>
          </a:xfrm>
          <a:prstGeom prst="rect">
            <a:avLst/>
          </a:prstGeom>
        </p:spPr>
      </p:pic>
      <p:pic>
        <p:nvPicPr>
          <p:cNvPr id="5" name="Рисунок 4" descr="1_116929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4357694"/>
            <a:ext cx="4192128" cy="23545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1288</Words>
  <Application>Microsoft Office PowerPoint</Application>
  <PresentationFormat>Экран (4:3)</PresentationFormat>
  <Paragraphs>117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 </vt:lpstr>
      <vt:lpstr>Кто такой экстремист? </vt:lpstr>
      <vt:lpstr>Презентация PowerPoint</vt:lpstr>
      <vt:lpstr>Формы проявления современного экстремизма  </vt:lpstr>
      <vt:lpstr>ЭКСТРЕМИЗМ - РЫЧАГ ТЕРРОРИЗМА </vt:lpstr>
      <vt:lpstr>Презентация PowerPoint</vt:lpstr>
      <vt:lpstr>Что такое терроризм? </vt:lpstr>
      <vt:lpstr>Психологический портрет  </vt:lpstr>
      <vt:lpstr>Презентация PowerPoint</vt:lpstr>
      <vt:lpstr> </vt:lpstr>
      <vt:lpstr>Основные законодательные акты</vt:lpstr>
      <vt:lpstr>Уголовная ответственность с 14 лет</vt:lpstr>
      <vt:lpstr>Презентация PowerPoint</vt:lpstr>
      <vt:lpstr>Презентация PowerPoint</vt:lpstr>
      <vt:lpstr>Как оградить себя и близких от близких от экстремистской пропаганды? </vt:lpstr>
      <vt:lpstr>Как защититься от терроризма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«Профилактика экстремизма и терроризма в молодежной среде»   </dc:title>
  <dc:creator>Юля</dc:creator>
  <cp:lastModifiedBy>Shesterin Dmitry</cp:lastModifiedBy>
  <cp:revision>54</cp:revision>
  <dcterms:created xsi:type="dcterms:W3CDTF">2022-03-11T07:59:22Z</dcterms:created>
  <dcterms:modified xsi:type="dcterms:W3CDTF">2022-04-19T12:12:00Z</dcterms:modified>
</cp:coreProperties>
</file>