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410B6-7204-4CF8-A5DC-EBCAE510F749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D0BF7-456C-4173-A39D-A0F4994A5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410B6-7204-4CF8-A5DC-EBCAE510F749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D0BF7-456C-4173-A39D-A0F4994A5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410B6-7204-4CF8-A5DC-EBCAE510F749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D0BF7-456C-4173-A39D-A0F4994A5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410B6-7204-4CF8-A5DC-EBCAE510F749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D0BF7-456C-4173-A39D-A0F4994A5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410B6-7204-4CF8-A5DC-EBCAE510F749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D0BF7-456C-4173-A39D-A0F4994A5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410B6-7204-4CF8-A5DC-EBCAE510F749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D0BF7-456C-4173-A39D-A0F4994A5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410B6-7204-4CF8-A5DC-EBCAE510F749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D0BF7-456C-4173-A39D-A0F4994A5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410B6-7204-4CF8-A5DC-EBCAE510F749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D0BF7-456C-4173-A39D-A0F4994A5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410B6-7204-4CF8-A5DC-EBCAE510F749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D0BF7-456C-4173-A39D-A0F4994A5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410B6-7204-4CF8-A5DC-EBCAE510F749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D0BF7-456C-4173-A39D-A0F4994A5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410B6-7204-4CF8-A5DC-EBCAE510F749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D0BF7-456C-4173-A39D-A0F4994A5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410B6-7204-4CF8-A5DC-EBCAE510F749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D0BF7-456C-4173-A39D-A0F4994A5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85817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Ответственное поведение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357298"/>
            <a:ext cx="7786742" cy="4929222"/>
          </a:xfrm>
        </p:spPr>
        <p:txBody>
          <a:bodyPr/>
          <a:lstStyle/>
          <a:p>
            <a:pPr algn="l">
              <a:buFont typeface="Wingdings" pitchFamily="2" charset="2"/>
              <a:buChar char="ü"/>
            </a:pPr>
            <a:r>
              <a:rPr lang="ru-RU" sz="3600" dirty="0">
                <a:solidFill>
                  <a:schemeClr val="tx1"/>
                </a:solidFill>
              </a:rPr>
              <a:t>Осознанное </a:t>
            </a:r>
            <a:r>
              <a:rPr lang="ru-RU" sz="3600" dirty="0" smtClean="0">
                <a:solidFill>
                  <a:schemeClr val="tx1"/>
                </a:solidFill>
              </a:rPr>
              <a:t>исполнение </a:t>
            </a:r>
            <a:r>
              <a:rPr lang="ru-RU" sz="3600" dirty="0">
                <a:solidFill>
                  <a:schemeClr val="tx1"/>
                </a:solidFill>
              </a:rPr>
              <a:t>взятых на себя </a:t>
            </a:r>
            <a:r>
              <a:rPr lang="ru-RU" sz="3600" dirty="0" smtClean="0">
                <a:solidFill>
                  <a:schemeClr val="tx1"/>
                </a:solidFill>
              </a:rPr>
              <a:t>обязательств</a:t>
            </a:r>
            <a:endParaRPr lang="ru-RU" sz="3600" dirty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ru-RU" sz="3600" dirty="0">
                <a:solidFill>
                  <a:schemeClr val="tx1"/>
                </a:solidFill>
              </a:rPr>
              <a:t>С</a:t>
            </a:r>
            <a:r>
              <a:rPr lang="ru-RU" sz="3600" dirty="0" smtClean="0">
                <a:solidFill>
                  <a:schemeClr val="tx1"/>
                </a:solidFill>
              </a:rPr>
              <a:t>облюдение </a:t>
            </a:r>
            <a:r>
              <a:rPr lang="ru-RU" sz="3600" dirty="0">
                <a:solidFill>
                  <a:schemeClr val="tx1"/>
                </a:solidFill>
              </a:rPr>
              <a:t>принятых моральных и правовых </a:t>
            </a:r>
            <a:r>
              <a:rPr lang="ru-RU" sz="3600" dirty="0" smtClean="0">
                <a:solidFill>
                  <a:schemeClr val="tx1"/>
                </a:solidFill>
              </a:rPr>
              <a:t>норм</a:t>
            </a:r>
            <a:endParaRPr lang="ru-RU" sz="3600" dirty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ru-RU" sz="3600" dirty="0">
                <a:solidFill>
                  <a:schemeClr val="tx1"/>
                </a:solidFill>
              </a:rPr>
              <a:t>Готовность держать отчет перед собой и внешними инстанциями за свои действия и </a:t>
            </a:r>
            <a:r>
              <a:rPr lang="ru-RU" sz="3600" dirty="0" smtClean="0">
                <a:solidFill>
                  <a:schemeClr val="tx1"/>
                </a:solidFill>
              </a:rPr>
              <a:t>поступки</a:t>
            </a:r>
            <a:endParaRPr lang="ru-RU" sz="36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Каковы причины роста преступности среди </a:t>
            </a:r>
            <a:r>
              <a:rPr lang="ru-RU" dirty="0" smtClean="0"/>
              <a:t>молодежи?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Безработица</a:t>
            </a:r>
          </a:p>
          <a:p>
            <a:pPr>
              <a:buNone/>
            </a:pPr>
            <a:r>
              <a:rPr lang="ru-RU" dirty="0" smtClean="0"/>
              <a:t>Денежные затруднения</a:t>
            </a:r>
          </a:p>
          <a:p>
            <a:pPr>
              <a:buNone/>
            </a:pPr>
            <a:r>
              <a:rPr lang="ru-RU" dirty="0" smtClean="0"/>
              <a:t>Проблемы в семье</a:t>
            </a:r>
          </a:p>
          <a:p>
            <a:pPr>
              <a:buNone/>
            </a:pPr>
            <a:r>
              <a:rPr lang="ru-RU" dirty="0" smtClean="0"/>
              <a:t>Моральная распущенность</a:t>
            </a:r>
          </a:p>
          <a:p>
            <a:pPr>
              <a:buNone/>
            </a:pPr>
            <a:r>
              <a:rPr lang="ru-RU" dirty="0" smtClean="0"/>
              <a:t>Неудовлетворительные законы</a:t>
            </a:r>
          </a:p>
          <a:p>
            <a:pPr>
              <a:buNone/>
            </a:pPr>
            <a:r>
              <a:rPr lang="ru-RU" dirty="0" smtClean="0"/>
              <a:t>Отсутствие твердой власти</a:t>
            </a:r>
          </a:p>
          <a:p>
            <a:pPr>
              <a:buNone/>
            </a:pPr>
            <a:r>
              <a:rPr lang="ru-RU" dirty="0" smtClean="0"/>
              <a:t>Низкий уровень жизни</a:t>
            </a:r>
          </a:p>
          <a:p>
            <a:pPr>
              <a:buNone/>
            </a:pPr>
            <a:r>
              <a:rPr lang="ru-RU" dirty="0" smtClean="0"/>
              <a:t>Невнимательное отношение к подросткам</a:t>
            </a:r>
          </a:p>
          <a:p>
            <a:pPr>
              <a:buNone/>
            </a:pPr>
            <a:r>
              <a:rPr lang="ru-RU" dirty="0" smtClean="0"/>
              <a:t>Безнаказанность</a:t>
            </a:r>
          </a:p>
          <a:p>
            <a:pPr>
              <a:buNone/>
            </a:pPr>
            <a:r>
              <a:rPr lang="ru-RU" dirty="0" smtClean="0"/>
              <a:t>Борьба за власть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60472"/>
          </a:xfrm>
        </p:spPr>
        <p:txBody>
          <a:bodyPr>
            <a:normAutofit fontScale="90000"/>
          </a:bodyPr>
          <a:lstStyle/>
          <a:p>
            <a:r>
              <a:rPr lang="ru-RU" dirty="0"/>
              <a:t>Каковы последствия роста преступности среди молодежи? 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проблемы с </a:t>
            </a:r>
            <a:r>
              <a:rPr lang="ru-RU" dirty="0" smtClean="0"/>
              <a:t>учебой</a:t>
            </a:r>
          </a:p>
          <a:p>
            <a:pPr>
              <a:buNone/>
            </a:pPr>
            <a:r>
              <a:rPr lang="ru-RU" dirty="0" smtClean="0"/>
              <a:t>проблемы в семье</a:t>
            </a:r>
          </a:p>
          <a:p>
            <a:pPr>
              <a:buNone/>
            </a:pPr>
            <a:r>
              <a:rPr lang="ru-RU" dirty="0" smtClean="0"/>
              <a:t>тюремное </a:t>
            </a:r>
            <a:r>
              <a:rPr lang="ru-RU" dirty="0" smtClean="0"/>
              <a:t>наказание</a:t>
            </a:r>
          </a:p>
          <a:p>
            <a:pPr>
              <a:buNone/>
            </a:pPr>
            <a:r>
              <a:rPr lang="ru-RU" dirty="0" smtClean="0"/>
              <a:t>трудности устроится на работу</a:t>
            </a:r>
          </a:p>
          <a:p>
            <a:pPr>
              <a:buNone/>
            </a:pPr>
            <a:r>
              <a:rPr lang="ru-RU" dirty="0" smtClean="0"/>
              <a:t>черная полоса в автобиографии</a:t>
            </a:r>
          </a:p>
          <a:p>
            <a:pPr>
              <a:buNone/>
            </a:pPr>
            <a:r>
              <a:rPr lang="ru-RU" dirty="0" smtClean="0"/>
              <a:t>потеря </a:t>
            </a:r>
            <a:r>
              <a:rPr lang="ru-RU" dirty="0" smtClean="0"/>
              <a:t>времени, жизненных сил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5715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Уголовная ответственность с 14 лет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572560" cy="5340369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100" b="1" dirty="0" smtClean="0"/>
              <a:t>убийство (статья 105), </a:t>
            </a:r>
          </a:p>
          <a:p>
            <a:pPr>
              <a:buFont typeface="Wingdings" pitchFamily="2" charset="2"/>
              <a:buChar char="ü"/>
            </a:pPr>
            <a:r>
              <a:rPr lang="ru-RU" sz="1100" b="1" dirty="0" smtClean="0"/>
              <a:t>умышленное причинение тяжкого вреда здоровью (статья 111), умышленное причинение средней тяжести вреда здоровью (статья 112), </a:t>
            </a:r>
          </a:p>
          <a:p>
            <a:pPr>
              <a:buFont typeface="Wingdings" pitchFamily="2" charset="2"/>
              <a:buChar char="ü"/>
            </a:pPr>
            <a:r>
              <a:rPr lang="ru-RU" sz="1100" b="1" dirty="0" smtClean="0"/>
              <a:t>похищение человека (статья 126), </a:t>
            </a:r>
          </a:p>
          <a:p>
            <a:pPr>
              <a:buFont typeface="Wingdings" pitchFamily="2" charset="2"/>
              <a:buChar char="ü"/>
            </a:pPr>
            <a:r>
              <a:rPr lang="ru-RU" sz="1100" b="1" dirty="0" smtClean="0"/>
              <a:t>изнасилование (статья 131), насильственные действия сексуального характера (статья 132),</a:t>
            </a:r>
          </a:p>
          <a:p>
            <a:pPr>
              <a:buFont typeface="Wingdings" pitchFamily="2" charset="2"/>
              <a:buChar char="ü"/>
            </a:pPr>
            <a:r>
              <a:rPr lang="ru-RU" sz="1100" b="1" dirty="0" smtClean="0"/>
              <a:t>кражу (статья 158), грабеж (статья 161), разбой (статья 162), вымогательство (статья 163), неправомерное завладение автомобилем или иным транспортным средством без цели хищения (статья 166), </a:t>
            </a:r>
          </a:p>
          <a:p>
            <a:pPr>
              <a:buFont typeface="Wingdings" pitchFamily="2" charset="2"/>
              <a:buChar char="ü"/>
            </a:pPr>
            <a:r>
              <a:rPr lang="ru-RU" sz="1100" b="1" dirty="0" smtClean="0"/>
              <a:t>умышленные уничтожение или повреждение имущества при отягчающих обстоятельствах (часть вторая статьи 167), </a:t>
            </a:r>
          </a:p>
          <a:p>
            <a:pPr>
              <a:buFont typeface="Wingdings" pitchFamily="2" charset="2"/>
              <a:buChar char="ü"/>
            </a:pPr>
            <a:r>
              <a:rPr lang="ru-RU" sz="1100" b="1" dirty="0" smtClean="0"/>
              <a:t>террористический акт (статья 205),</a:t>
            </a:r>
          </a:p>
          <a:p>
            <a:pPr>
              <a:buFont typeface="Wingdings" pitchFamily="2" charset="2"/>
              <a:buChar char="ü"/>
            </a:pPr>
            <a:r>
              <a:rPr lang="ru-RU" sz="1100" b="1" dirty="0" smtClean="0"/>
              <a:t>прохождение обучения в целях осуществления террористической деятельности (статья 205.3), </a:t>
            </a:r>
          </a:p>
          <a:p>
            <a:pPr>
              <a:buFont typeface="Wingdings" pitchFamily="2" charset="2"/>
              <a:buChar char="ü"/>
            </a:pPr>
            <a:r>
              <a:rPr lang="ru-RU" sz="1100" b="1" dirty="0" smtClean="0"/>
              <a:t>участие в террористическом сообществе (часть вторая статьи 205.4), </a:t>
            </a:r>
          </a:p>
          <a:p>
            <a:pPr>
              <a:buFont typeface="Wingdings" pitchFamily="2" charset="2"/>
              <a:buChar char="ü"/>
            </a:pPr>
            <a:r>
              <a:rPr lang="ru-RU" sz="1100" b="1" dirty="0" smtClean="0"/>
              <a:t>участие в деятельности террористической организации (часть вторая статьи 205.5), </a:t>
            </a:r>
          </a:p>
          <a:p>
            <a:pPr>
              <a:buFont typeface="Wingdings" pitchFamily="2" charset="2"/>
              <a:buChar char="ü"/>
            </a:pPr>
            <a:r>
              <a:rPr lang="ru-RU" sz="1100" b="1" dirty="0" smtClean="0"/>
              <a:t>несообщение о преступлении (статья 205.6), </a:t>
            </a:r>
          </a:p>
          <a:p>
            <a:pPr>
              <a:buFont typeface="Wingdings" pitchFamily="2" charset="2"/>
              <a:buChar char="ü"/>
            </a:pPr>
            <a:r>
              <a:rPr lang="ru-RU" sz="1100" b="1" dirty="0" smtClean="0"/>
              <a:t>захват заложника (статья 206), </a:t>
            </a:r>
          </a:p>
          <a:p>
            <a:pPr>
              <a:buFont typeface="Wingdings" pitchFamily="2" charset="2"/>
              <a:buChar char="ü"/>
            </a:pPr>
            <a:r>
              <a:rPr lang="ru-RU" sz="1100" b="1" dirty="0" smtClean="0"/>
              <a:t>заведомо ложное сообщение об акте терроризма (статья 207), </a:t>
            </a:r>
          </a:p>
          <a:p>
            <a:pPr>
              <a:buFont typeface="Wingdings" pitchFamily="2" charset="2"/>
              <a:buChar char="ü"/>
            </a:pPr>
            <a:r>
              <a:rPr lang="ru-RU" sz="1100" b="1" dirty="0" smtClean="0"/>
              <a:t>участие в незаконном вооруженном формировании (часть вторая статьи 208), </a:t>
            </a:r>
          </a:p>
          <a:p>
            <a:pPr>
              <a:buFont typeface="Wingdings" pitchFamily="2" charset="2"/>
              <a:buChar char="ü"/>
            </a:pPr>
            <a:r>
              <a:rPr lang="ru-RU" sz="1100" b="1" dirty="0" smtClean="0"/>
              <a:t>угон судна воздушного или водного транспорта либо железнодорожного подвижного состава (статья 211),</a:t>
            </a:r>
          </a:p>
          <a:p>
            <a:pPr>
              <a:buFont typeface="Wingdings" pitchFamily="2" charset="2"/>
              <a:buChar char="ü"/>
            </a:pPr>
            <a:r>
              <a:rPr lang="ru-RU" sz="1100" b="1" dirty="0" smtClean="0"/>
              <a:t>участие в массовых беспорядках (часть вторая статьи 212),</a:t>
            </a:r>
          </a:p>
          <a:p>
            <a:pPr>
              <a:buFont typeface="Wingdings" pitchFamily="2" charset="2"/>
              <a:buChar char="ü"/>
            </a:pPr>
            <a:r>
              <a:rPr lang="ru-RU" sz="1100" b="1" dirty="0" smtClean="0"/>
              <a:t> хулиганство при отягчающих обстоятельствах (части вторая и третья статьи 213),</a:t>
            </a:r>
          </a:p>
          <a:p>
            <a:pPr>
              <a:buFont typeface="Wingdings" pitchFamily="2" charset="2"/>
              <a:buChar char="ü"/>
            </a:pPr>
            <a:r>
              <a:rPr lang="ru-RU" sz="1100" b="1" dirty="0" smtClean="0"/>
              <a:t> вандализм (статья 214),</a:t>
            </a:r>
          </a:p>
          <a:p>
            <a:pPr>
              <a:buFont typeface="Wingdings" pitchFamily="2" charset="2"/>
              <a:buChar char="ü"/>
            </a:pPr>
            <a:r>
              <a:rPr lang="ru-RU" sz="1100" b="1" dirty="0" smtClean="0"/>
              <a:t> незаконные приобретение, передачу, сбыт, хранение, перевозку или ношение взрывчатых веществ или взрывных устройств (статья 222.1),</a:t>
            </a:r>
          </a:p>
          <a:p>
            <a:pPr>
              <a:buFont typeface="Wingdings" pitchFamily="2" charset="2"/>
              <a:buChar char="ü"/>
            </a:pPr>
            <a:r>
              <a:rPr lang="ru-RU" sz="1100" b="1" dirty="0" smtClean="0"/>
              <a:t>незаконное изготовление взрывчатых веществ или взрывных устройств (статья 223.1),</a:t>
            </a:r>
          </a:p>
          <a:p>
            <a:pPr>
              <a:buFont typeface="Wingdings" pitchFamily="2" charset="2"/>
              <a:buChar char="ü"/>
            </a:pPr>
            <a:r>
              <a:rPr lang="ru-RU" sz="1100" b="1" dirty="0" smtClean="0"/>
              <a:t> хищение либо вымогательство оружия, боеприпасов, взрывчатых веществ и взрывных устройств (статья 226),</a:t>
            </a:r>
          </a:p>
          <a:p>
            <a:pPr>
              <a:buFont typeface="Wingdings" pitchFamily="2" charset="2"/>
              <a:buChar char="ü"/>
            </a:pPr>
            <a:r>
              <a:rPr lang="ru-RU" sz="1100" b="1" dirty="0" smtClean="0"/>
              <a:t> хищение либо вымогательство наркотических средств или психотропных веществ (статья 229), </a:t>
            </a:r>
          </a:p>
          <a:p>
            <a:pPr>
              <a:buFont typeface="Wingdings" pitchFamily="2" charset="2"/>
              <a:buChar char="ü"/>
            </a:pPr>
            <a:r>
              <a:rPr lang="ru-RU" sz="1100" b="1" dirty="0" smtClean="0"/>
              <a:t>приведение в негодность транспортных средств или путей сообщения (статья 267), </a:t>
            </a:r>
          </a:p>
          <a:p>
            <a:pPr>
              <a:buFont typeface="Wingdings" pitchFamily="2" charset="2"/>
              <a:buChar char="ü"/>
            </a:pPr>
            <a:r>
              <a:rPr lang="ru-RU" sz="1100" b="1" dirty="0" smtClean="0"/>
              <a:t>посягательство на жизнь государственного или общественного деятеля (статья 277), </a:t>
            </a:r>
          </a:p>
          <a:p>
            <a:pPr>
              <a:buFont typeface="Wingdings" pitchFamily="2" charset="2"/>
              <a:buChar char="ü"/>
            </a:pPr>
            <a:r>
              <a:rPr lang="ru-RU" sz="1100" b="1" dirty="0" smtClean="0"/>
              <a:t>нападение на лиц или учреждения, которые пользуются международной защитой (статья 360), </a:t>
            </a:r>
          </a:p>
          <a:p>
            <a:pPr>
              <a:buFont typeface="Wingdings" pitchFamily="2" charset="2"/>
              <a:buChar char="ü"/>
            </a:pPr>
            <a:r>
              <a:rPr lang="ru-RU" sz="1100" b="1" dirty="0" smtClean="0"/>
              <a:t>акт международного терроризма (статья 361).</a:t>
            </a:r>
            <a:endParaRPr lang="ru-RU" sz="1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Обсуждение историй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«Что будет, если ... меня попросят </a:t>
            </a:r>
            <a:r>
              <a:rPr lang="ru-RU" dirty="0" smtClean="0"/>
              <a:t>пронести в школу свёрток?»,</a:t>
            </a:r>
          </a:p>
          <a:p>
            <a:r>
              <a:rPr lang="ru-RU" dirty="0" smtClean="0"/>
              <a:t>«Что будет, если я украду что-то?»</a:t>
            </a:r>
            <a:endParaRPr lang="ru-RU" dirty="0"/>
          </a:p>
          <a:p>
            <a:pPr>
              <a:buNone/>
            </a:pPr>
            <a:r>
              <a:rPr lang="ru-RU" dirty="0" smtClean="0"/>
              <a:t>• « Что будет, если я буду пить алкоголь?»</a:t>
            </a:r>
            <a:endParaRPr lang="ru-RU" dirty="0"/>
          </a:p>
          <a:p>
            <a:pPr>
              <a:buNone/>
            </a:pPr>
            <a:r>
              <a:rPr lang="ru-RU" dirty="0" smtClean="0"/>
              <a:t>• «Что будет, если я ударю другого?»</a:t>
            </a:r>
            <a:endParaRPr lang="ru-RU" dirty="0"/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dirty="0"/>
              <a:t>«Что будет, если ... я не смогу отказаться от </a:t>
            </a:r>
            <a:r>
              <a:rPr lang="ru-RU" dirty="0" smtClean="0"/>
              <a:t>наркотика?»</a:t>
            </a:r>
          </a:p>
          <a:p>
            <a:r>
              <a:rPr lang="ru-RU" dirty="0" smtClean="0"/>
              <a:t>«Что будет, если я буду «травить» другого?»</a:t>
            </a:r>
          </a:p>
          <a:p>
            <a:r>
              <a:rPr lang="ru-RU" dirty="0" smtClean="0"/>
              <a:t>«Что будет, если я соглашусь подложить что-то или спрятать?»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Согласен / Не согласен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58204" cy="484030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>
                <a:solidFill>
                  <a:srgbClr val="0000FF"/>
                </a:solidFill>
              </a:rPr>
              <a:t>Уроки - это скучно, можно прогулять и заняться чем-нибудь по-настоящему интересным.</a:t>
            </a:r>
          </a:p>
          <a:p>
            <a:pPr lvl="0"/>
            <a:r>
              <a:rPr lang="ru-RU" dirty="0"/>
              <a:t>Выпить пиво после уроков – это нормально, обычное дело. Ведь это </a:t>
            </a:r>
            <a:r>
              <a:rPr lang="ru-RU" dirty="0" err="1"/>
              <a:t>всего-лишь</a:t>
            </a:r>
            <a:r>
              <a:rPr lang="ru-RU" dirty="0"/>
              <a:t> пиво.</a:t>
            </a:r>
          </a:p>
          <a:p>
            <a:pPr lvl="0"/>
            <a:r>
              <a:rPr lang="ru-RU" dirty="0">
                <a:solidFill>
                  <a:srgbClr val="C00000"/>
                </a:solidFill>
              </a:rPr>
              <a:t>Курить в школе или на школьном крыльце можно, а что здесь такого,</a:t>
            </a:r>
          </a:p>
          <a:p>
            <a:pPr lvl="0"/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Слабаков и маленьких можно и обидеть, побить, например, отобрать телефон или деньги. А что тут такого? Пусть знают кто сильнее, да и ничего не будет за это.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86847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00FF"/>
                </a:solidFill>
              </a:rPr>
              <a:t>Игра «Клякса</a:t>
            </a:r>
            <a:r>
              <a:rPr lang="ru-RU" sz="2400" b="1" dirty="0" smtClean="0">
                <a:solidFill>
                  <a:srgbClr val="0000FF"/>
                </a:solidFill>
              </a:rPr>
              <a:t>»</a:t>
            </a:r>
            <a:r>
              <a:rPr lang="ru-RU" sz="2400" dirty="0" smtClean="0">
                <a:solidFill>
                  <a:srgbClr val="0000FF"/>
                </a:solidFill>
              </a:rPr>
              <a:t> </a:t>
            </a:r>
            <a:br>
              <a:rPr lang="ru-RU" sz="2400" dirty="0" smtClean="0">
                <a:solidFill>
                  <a:srgbClr val="0000FF"/>
                </a:solidFill>
              </a:rPr>
            </a:br>
            <a:r>
              <a:rPr lang="ru-RU" sz="2400" dirty="0" smtClean="0">
                <a:solidFill>
                  <a:srgbClr val="0000FF"/>
                </a:solidFill>
              </a:rPr>
              <a:t/>
            </a:r>
            <a:br>
              <a:rPr lang="ru-RU" sz="2400" dirty="0" smtClean="0">
                <a:solidFill>
                  <a:srgbClr val="0000FF"/>
                </a:solidFill>
              </a:rPr>
            </a:br>
            <a:r>
              <a:rPr lang="ru-RU" sz="2400" dirty="0" smtClean="0">
                <a:solidFill>
                  <a:srgbClr val="0000FF"/>
                </a:solidFill>
              </a:rPr>
              <a:t>вы попробуете изобразить чувства, которые испытывает тот или иной из перечисленных подростков.</a:t>
            </a:r>
            <a:br>
              <a:rPr lang="ru-RU" sz="2400" dirty="0" smtClean="0">
                <a:solidFill>
                  <a:srgbClr val="0000FF"/>
                </a:solidFill>
              </a:rPr>
            </a:b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85992"/>
            <a:ext cx="8186766" cy="384017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Подросток</a:t>
            </a:r>
            <a:r>
              <a:rPr lang="ru-RU" dirty="0"/>
              <a:t>, находящийся в местах лишения свободы»,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Подросток</a:t>
            </a:r>
            <a:r>
              <a:rPr lang="ru-RU" dirty="0"/>
              <a:t>, состоящий на учёте в </a:t>
            </a:r>
            <a:r>
              <a:rPr lang="ru-RU" dirty="0" smtClean="0"/>
              <a:t>КДН,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Подросток </a:t>
            </a:r>
            <a:r>
              <a:rPr lang="ru-RU" dirty="0"/>
              <a:t>не имеющий проблем с </a:t>
            </a:r>
            <a:r>
              <a:rPr lang="ru-RU" dirty="0" smtClean="0"/>
              <a:t>законом. 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Обратная связь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rgbClr val="0000FF"/>
                </a:solidFill>
              </a:rPr>
              <a:t>Оценка занятия</a:t>
            </a:r>
            <a:endParaRPr lang="ru-RU" sz="5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599</Words>
  <Application>Microsoft Office PowerPoint</Application>
  <PresentationFormat>Экран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Ответственное поведение</vt:lpstr>
      <vt:lpstr>Каковы причины роста преступности среди молодежи?</vt:lpstr>
      <vt:lpstr>Каковы последствия роста преступности среди молодежи?  </vt:lpstr>
      <vt:lpstr>Уголовная ответственность с 14 лет</vt:lpstr>
      <vt:lpstr>Обсуждение историй</vt:lpstr>
      <vt:lpstr>Согласен / Не согласен</vt:lpstr>
      <vt:lpstr>Игра «Клякса»   вы попробуете изобразить чувства, которые испытывает тот или иной из перечисленных подростков.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Ответственное поведение</dc:title>
  <dc:creator>Юля</dc:creator>
  <cp:lastModifiedBy>Юля</cp:lastModifiedBy>
  <cp:revision>6</cp:revision>
  <dcterms:created xsi:type="dcterms:W3CDTF">2023-04-10T09:25:37Z</dcterms:created>
  <dcterms:modified xsi:type="dcterms:W3CDTF">2023-04-12T05:29:46Z</dcterms:modified>
</cp:coreProperties>
</file>