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20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39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4356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363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5938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481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931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3433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576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174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910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1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62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60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59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63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CEC5B5-B283-4CC2-B099-729DC87C2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43" y="4189004"/>
            <a:ext cx="6003381" cy="24094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D07B6-D860-473A-B51C-01743167C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3119" y="1464289"/>
            <a:ext cx="6466810" cy="2391188"/>
          </a:xfrm>
        </p:spPr>
        <p:txBody>
          <a:bodyPr anchor="b">
            <a:normAutofit fontScale="90000"/>
          </a:bodyPr>
          <a:lstStyle/>
          <a:p>
            <a:endParaRPr lang="ru-RU" dirty="0"/>
          </a:p>
          <a:p>
            <a:r>
              <a:rPr lang="ru-RU" sz="7300" dirty="0"/>
              <a:t>Гражданская оборона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D8BD25-E083-4C33-96B8-9A67CD92A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2135" y="4193170"/>
            <a:ext cx="5617794" cy="1150937"/>
          </a:xfrm>
        </p:spPr>
        <p:txBody>
          <a:bodyPr anchor="t">
            <a:normAutofit lnSpcReduction="10000"/>
          </a:bodyPr>
          <a:lstStyle/>
          <a:p>
            <a:r>
              <a:rPr lang="ru-RU" dirty="0"/>
              <a:t>Защита населения </a:t>
            </a:r>
          </a:p>
          <a:p>
            <a:r>
              <a:rPr lang="ru-RU" dirty="0"/>
              <a:t>и территорий от </a:t>
            </a:r>
          </a:p>
          <a:p>
            <a:r>
              <a:rPr lang="ru-RU" dirty="0"/>
              <a:t>чрезвычайных ситуаций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ACCA7B1-3675-4A9C-84A4-6A54DC7B159F}"/>
              </a:ext>
            </a:extLst>
          </p:cNvPr>
          <p:cNvCxnSpPr>
            <a:cxnSpLocks/>
          </p:cNvCxnSpPr>
          <p:nvPr/>
        </p:nvCxnSpPr>
        <p:spPr>
          <a:xfrm>
            <a:off x="6254009" y="4015273"/>
            <a:ext cx="3270554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эмблема центр.png">
            <a:extLst>
              <a:ext uri="{FF2B5EF4-FFF2-40B4-BE49-F238E27FC236}">
                <a16:creationId xmlns:a16="http://schemas.microsoft.com/office/drawing/2014/main" id="{96033E82-1282-4D01-B10B-06675CEBCF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94" y="117903"/>
            <a:ext cx="1943460" cy="1707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81A8A-7E46-4564-8DEB-87EFF8A09225}"/>
              </a:ext>
            </a:extLst>
          </p:cNvPr>
          <p:cNvSpPr txBox="1"/>
          <p:nvPr/>
        </p:nvSpPr>
        <p:spPr>
          <a:xfrm>
            <a:off x="2099753" y="294785"/>
            <a:ext cx="6851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Бюджетное учреждение Орловской области для детей, нуждающихся в психолого-педагогической, медицинской и социальной помощи «Орловской региональный центр психолого-педагогической, медицинской и социальной помощи»</a:t>
            </a:r>
          </a:p>
        </p:txBody>
      </p:sp>
      <p:pic>
        <p:nvPicPr>
          <p:cNvPr id="12" name="Picture 4" descr="Picture background">
            <a:extLst>
              <a:ext uri="{FF2B5EF4-FFF2-40B4-BE49-F238E27FC236}">
                <a16:creationId xmlns:a16="http://schemas.microsoft.com/office/drawing/2014/main" id="{0CD64F02-C359-4E13-A68E-5D2A9AF0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077" y="3152634"/>
            <a:ext cx="487457" cy="4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E29440-5A38-4DA3-86F8-2CA3658243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9201" y="3535596"/>
            <a:ext cx="1534211" cy="628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228F3D-8675-4AF2-BA32-8EF3174DF6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74169">
            <a:off x="499328" y="3322981"/>
            <a:ext cx="1670794" cy="5443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94B96A-3BB2-4F01-B1AD-CFDF0C874B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798" y="3700854"/>
            <a:ext cx="1534211" cy="6288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61D8475-509B-4AEF-94D0-361991244E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741">
            <a:off x="4485112" y="3906266"/>
            <a:ext cx="1670794" cy="5443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3875C1-F173-4DBB-9C0A-A6FCA697A4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93263">
            <a:off x="2290273" y="3251116"/>
            <a:ext cx="1670794" cy="54439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3DFF3A3-F494-4F05-9347-F3D85ADC3F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91295">
            <a:off x="478874" y="2655266"/>
            <a:ext cx="1534211" cy="6288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736B4A-009A-4C86-A20A-AC410AA0EC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793" y="3156799"/>
            <a:ext cx="1534211" cy="6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6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7EB8C-223F-4A54-8317-4E64505B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79328"/>
            <a:ext cx="10058400" cy="1197361"/>
          </a:xfrm>
        </p:spPr>
        <p:txBody>
          <a:bodyPr>
            <a:normAutofit/>
          </a:bodyPr>
          <a:lstStyle/>
          <a:p>
            <a:r>
              <a:rPr lang="ru-RU" dirty="0"/>
              <a:t>Итоги и выводы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E379E-849F-44B8-A67E-3B7580CF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14694"/>
            <a:ext cx="4788716" cy="3439486"/>
          </a:xfrm>
        </p:spPr>
        <p:txBody>
          <a:bodyPr>
            <a:normAutofit/>
          </a:bodyPr>
          <a:lstStyle/>
          <a:p>
            <a:r>
              <a:rPr lang="ru-RU" dirty="0"/>
              <a:t>Гражданская оборона – </a:t>
            </a:r>
            <a:r>
              <a:rPr lang="ru-RU" b="1" dirty="0"/>
              <a:t>надежная система защиты</a:t>
            </a:r>
            <a:r>
              <a:rPr lang="ru-RU" dirty="0"/>
              <a:t> государства и населения.</a:t>
            </a:r>
          </a:p>
          <a:p>
            <a:r>
              <a:rPr lang="ru-RU" dirty="0"/>
              <a:t>ГО постоянно </a:t>
            </a:r>
            <a:r>
              <a:rPr lang="ru-RU" b="1" dirty="0"/>
              <a:t>совершенствуется</a:t>
            </a:r>
            <a:r>
              <a:rPr lang="ru-RU" dirty="0"/>
              <a:t> и адаптируется к новым вызовам.</a:t>
            </a:r>
          </a:p>
          <a:p>
            <a:r>
              <a:rPr lang="ru-RU" b="1" dirty="0"/>
              <a:t>Ответственное отношение каждого гражданина к вопросам ГО</a:t>
            </a:r>
            <a:r>
              <a:rPr lang="ru-RU" dirty="0"/>
              <a:t> – ключевой фактор общей безопасности.</a:t>
            </a:r>
          </a:p>
          <a:p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04FBFAA9-0C6B-4117-9DF3-80E1A537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761" y="2214694"/>
            <a:ext cx="2797989" cy="279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эмблема центр.png">
            <a:extLst>
              <a:ext uri="{FF2B5EF4-FFF2-40B4-BE49-F238E27FC236}">
                <a16:creationId xmlns:a16="http://schemas.microsoft.com/office/drawing/2014/main" id="{9E30C78A-726D-4A63-948C-35007A70F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5890713"/>
            <a:ext cx="1100941" cy="967287"/>
          </a:xfrm>
          <a:prstGeom prst="rect">
            <a:avLst/>
          </a:prstGeom>
        </p:spPr>
      </p:pic>
      <p:pic>
        <p:nvPicPr>
          <p:cNvPr id="6" name="Содержимое 5" descr="фyhhн.png">
            <a:extLst>
              <a:ext uri="{FF2B5EF4-FFF2-40B4-BE49-F238E27FC236}">
                <a16:creationId xmlns:a16="http://schemas.microsoft.com/office/drawing/2014/main" id="{7827B027-3DE7-42CA-850C-5844A709E1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1" y="5787222"/>
            <a:ext cx="3328994" cy="1070778"/>
          </a:xfrm>
          <a:prstGeom prst="rect">
            <a:avLst/>
          </a:prstGeom>
        </p:spPr>
      </p:pic>
      <p:pic>
        <p:nvPicPr>
          <p:cNvPr id="7" name="Содержимое 5" descr="фyhhн.png">
            <a:extLst>
              <a:ext uri="{FF2B5EF4-FFF2-40B4-BE49-F238E27FC236}">
                <a16:creationId xmlns:a16="http://schemas.microsoft.com/office/drawing/2014/main" id="{B11CDB2C-5ED1-4A67-B6FA-D08062B146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109" y="5787222"/>
            <a:ext cx="3328994" cy="1070778"/>
          </a:xfrm>
          <a:prstGeom prst="rect">
            <a:avLst/>
          </a:prstGeom>
        </p:spPr>
      </p:pic>
      <p:pic>
        <p:nvPicPr>
          <p:cNvPr id="8" name="Содержимое 5" descr="фyhhн.png">
            <a:extLst>
              <a:ext uri="{FF2B5EF4-FFF2-40B4-BE49-F238E27FC236}">
                <a16:creationId xmlns:a16="http://schemas.microsoft.com/office/drawing/2014/main" id="{E91D234C-2C49-470C-BE07-CB7D2060EC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307" y="5787222"/>
            <a:ext cx="3328994" cy="10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A10A2-E911-485C-90FE-290DE3095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222" y="1893580"/>
            <a:ext cx="5609168" cy="2199262"/>
          </a:xfrm>
        </p:spPr>
        <p:txBody>
          <a:bodyPr/>
          <a:lstStyle/>
          <a:p>
            <a:pPr algn="ctr"/>
            <a:r>
              <a:rPr lang="ru-RU" dirty="0"/>
              <a:t> </a:t>
            </a:r>
            <a:r>
              <a:rPr lang="ru-RU" sz="6600" dirty="0"/>
              <a:t>Спасибо за внимание!</a:t>
            </a:r>
          </a:p>
        </p:txBody>
      </p:sp>
      <p:pic>
        <p:nvPicPr>
          <p:cNvPr id="5" name="Рисунок 4" descr="эмблема центр.png">
            <a:extLst>
              <a:ext uri="{FF2B5EF4-FFF2-40B4-BE49-F238E27FC236}">
                <a16:creationId xmlns:a16="http://schemas.microsoft.com/office/drawing/2014/main" id="{6FD3D466-74EB-4B33-9078-CDA9CDCEA3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97" y="107348"/>
            <a:ext cx="2033043" cy="1786232"/>
          </a:xfrm>
          <a:prstGeom prst="rect">
            <a:avLst/>
          </a:prstGeom>
        </p:spPr>
      </p:pic>
      <p:pic>
        <p:nvPicPr>
          <p:cNvPr id="6" name="Содержимое 5" descr="фyhhн.png">
            <a:extLst>
              <a:ext uri="{FF2B5EF4-FFF2-40B4-BE49-F238E27FC236}">
                <a16:creationId xmlns:a16="http://schemas.microsoft.com/office/drawing/2014/main" id="{0A791955-74C5-4D6A-9CB4-4C6323F1D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90" y="4924044"/>
            <a:ext cx="5060616" cy="1627758"/>
          </a:xfrm>
          <a:prstGeom prst="rect">
            <a:avLst/>
          </a:prstGeom>
        </p:spPr>
      </p:pic>
      <p:pic>
        <p:nvPicPr>
          <p:cNvPr id="7" name="Содержимое 5" descr="фyhhн.png">
            <a:extLst>
              <a:ext uri="{FF2B5EF4-FFF2-40B4-BE49-F238E27FC236}">
                <a16:creationId xmlns:a16="http://schemas.microsoft.com/office/drawing/2014/main" id="{CF44B318-F9FD-45C1-A354-7DBFB0E9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083" y="4924044"/>
            <a:ext cx="5060616" cy="1627758"/>
          </a:xfrm>
          <a:prstGeom prst="rect">
            <a:avLst/>
          </a:prstGeom>
        </p:spPr>
      </p:pic>
      <p:pic>
        <p:nvPicPr>
          <p:cNvPr id="9" name="Содержимое 5" descr="фyhhн.png">
            <a:extLst>
              <a:ext uri="{FF2B5EF4-FFF2-40B4-BE49-F238E27FC236}">
                <a16:creationId xmlns:a16="http://schemas.microsoft.com/office/drawing/2014/main" id="{9FA63BB6-E23E-48A0-B760-D3995DBB89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4351" y="4924044"/>
            <a:ext cx="1955881" cy="1627758"/>
          </a:xfrm>
          <a:prstGeom prst="rect">
            <a:avLst/>
          </a:prstGeom>
        </p:spPr>
      </p:pic>
      <p:pic>
        <p:nvPicPr>
          <p:cNvPr id="10" name="Содержимое 5" descr="фyhhн.png">
            <a:extLst>
              <a:ext uri="{FF2B5EF4-FFF2-40B4-BE49-F238E27FC236}">
                <a16:creationId xmlns:a16="http://schemas.microsoft.com/office/drawing/2014/main" id="{4D9A836D-F370-47F7-A89A-D923EC34A5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6835" y="4924044"/>
            <a:ext cx="1285318" cy="16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7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FEAF-E8AB-42FB-80C4-E79B7D6E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78" y="500543"/>
            <a:ext cx="8596668" cy="1320800"/>
          </a:xfrm>
        </p:spPr>
        <p:txBody>
          <a:bodyPr>
            <a:normAutofit/>
          </a:bodyPr>
          <a:lstStyle/>
          <a:p>
            <a:br>
              <a:rPr lang="ru-RU" b="0" dirty="0"/>
            </a:br>
            <a:r>
              <a:rPr lang="ru-RU" b="0" dirty="0"/>
              <a:t>Что такое Гражданская оборона?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5B28B-AE7A-4F36-9398-143F9380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831" y="2093976"/>
            <a:ext cx="4918235" cy="366598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ГО – это система мероприятий</a:t>
            </a:r>
            <a:r>
              <a:rPr lang="ru-RU" dirty="0"/>
              <a:t> по подготовке к защите и по защите населения, материальных и культурных ценностей от опасностей, возникающих:</a:t>
            </a:r>
          </a:p>
          <a:p>
            <a:pPr lvl="1"/>
            <a:r>
              <a:rPr lang="ru-RU" dirty="0"/>
              <a:t>При военных конфликтах.</a:t>
            </a:r>
          </a:p>
          <a:p>
            <a:pPr lvl="1"/>
            <a:r>
              <a:rPr lang="ru-RU" dirty="0"/>
              <a:t>Вследствие этих конфликтов.</a:t>
            </a:r>
          </a:p>
          <a:p>
            <a:pPr lvl="1"/>
            <a:r>
              <a:rPr lang="ru-RU" dirty="0"/>
              <a:t>При чрезвычайных ситуациях (ЧС) природного и техногенного характера.</a:t>
            </a:r>
          </a:p>
          <a:p>
            <a:r>
              <a:rPr lang="ru-RU" b="1" dirty="0"/>
              <a:t>Цель ГО:</a:t>
            </a:r>
            <a:r>
              <a:rPr lang="ru-RU" dirty="0"/>
              <a:t> обеспечение безопасности и жизнедеятельности общества.</a:t>
            </a:r>
          </a:p>
          <a:p>
            <a:r>
              <a:rPr lang="ru-RU" b="1" dirty="0"/>
              <a:t>ГО является важнейшей функцией государства</a:t>
            </a:r>
            <a:r>
              <a:rPr lang="ru-RU" dirty="0"/>
              <a:t> и составной частью оборонного строительства.</a:t>
            </a:r>
          </a:p>
          <a:p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5B950813-F658-482E-AC15-64F158BA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0882" y="6069435"/>
            <a:ext cx="788565" cy="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E73F299-7C9B-44CA-AA68-CF2EF8A6FE85}"/>
              </a:ext>
            </a:extLst>
          </p:cNvPr>
          <p:cNvCxnSpPr/>
          <p:nvPr/>
        </p:nvCxnSpPr>
        <p:spPr>
          <a:xfrm>
            <a:off x="6343042" y="2093976"/>
            <a:ext cx="0" cy="350148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678630-8600-4FDA-91D9-4ABAA0815C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59" y="2678798"/>
            <a:ext cx="4943475" cy="2790825"/>
          </a:xfrm>
          <a:prstGeom prst="rect">
            <a:avLst/>
          </a:prstGeom>
        </p:spPr>
      </p:pic>
      <p:pic>
        <p:nvPicPr>
          <p:cNvPr id="9" name="Рисунок 8" descr="эмблема центр.png">
            <a:extLst>
              <a:ext uri="{FF2B5EF4-FFF2-40B4-BE49-F238E27FC236}">
                <a16:creationId xmlns:a16="http://schemas.microsoft.com/office/drawing/2014/main" id="{736E0974-5E3B-42ED-8E37-A31E9BBD3B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5890713"/>
            <a:ext cx="1100941" cy="9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C2EFD-D187-4BE6-82E8-D53C4491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870525"/>
            <a:ext cx="10058400" cy="1419669"/>
          </a:xfrm>
        </p:spPr>
        <p:txBody>
          <a:bodyPr>
            <a:normAutofit/>
          </a:bodyPr>
          <a:lstStyle/>
          <a:p>
            <a:r>
              <a:rPr lang="ru-RU" dirty="0"/>
              <a:t>Основные задачи Гражданской обороны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62453-F1FC-4372-AE40-41E780DF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00" y="1913337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Обучение населения</a:t>
            </a:r>
            <a:r>
              <a:rPr lang="ru-RU" dirty="0"/>
              <a:t> способам защиты от опасностей.</a:t>
            </a:r>
          </a:p>
          <a:p>
            <a:r>
              <a:rPr lang="ru-RU" b="1" dirty="0"/>
              <a:t>Оповещение населения</a:t>
            </a:r>
            <a:r>
              <a:rPr lang="ru-RU" dirty="0"/>
              <a:t> об угрозах.</a:t>
            </a:r>
          </a:p>
          <a:p>
            <a:r>
              <a:rPr lang="ru-RU" b="1" dirty="0"/>
              <a:t>Эвакуация</a:t>
            </a:r>
            <a:r>
              <a:rPr lang="ru-RU" dirty="0"/>
              <a:t> населения, материальных </a:t>
            </a:r>
          </a:p>
          <a:p>
            <a:pPr marL="0" indent="0">
              <a:buNone/>
            </a:pPr>
            <a:r>
              <a:rPr lang="ru-RU" dirty="0"/>
              <a:t>      и культурных ценностей в безопасные районы.</a:t>
            </a:r>
          </a:p>
          <a:p>
            <a:r>
              <a:rPr lang="ru-RU" dirty="0"/>
              <a:t>Предоставление населению </a:t>
            </a:r>
            <a:r>
              <a:rPr lang="ru-RU" b="1" dirty="0"/>
              <a:t>средств индивидуальной и коллективной защиты</a:t>
            </a:r>
            <a:r>
              <a:rPr lang="ru-RU" dirty="0"/>
              <a:t>.</a:t>
            </a:r>
          </a:p>
          <a:p>
            <a:r>
              <a:rPr lang="ru-RU" dirty="0"/>
              <a:t>Проведение </a:t>
            </a:r>
            <a:r>
              <a:rPr lang="ru-RU" b="1" dirty="0"/>
              <a:t>аварийно-спасательных работ</a:t>
            </a:r>
            <a:r>
              <a:rPr lang="ru-RU" dirty="0"/>
              <a:t>.</a:t>
            </a:r>
          </a:p>
          <a:p>
            <a:r>
              <a:rPr lang="ru-RU" dirty="0"/>
              <a:t>Борьба с пожарами.</a:t>
            </a:r>
          </a:p>
          <a:p>
            <a:r>
              <a:rPr lang="ru-RU" dirty="0"/>
              <a:t>Обеспечение </a:t>
            </a:r>
            <a:r>
              <a:rPr lang="ru-RU" b="1" dirty="0"/>
              <a:t>устойчивого функционирования</a:t>
            </a:r>
            <a:r>
              <a:rPr lang="ru-RU" dirty="0"/>
              <a:t> объектов экономики в военное время.</a:t>
            </a:r>
          </a:p>
          <a:p>
            <a:r>
              <a:rPr lang="ru-RU" dirty="0"/>
              <a:t>Обеспечение </a:t>
            </a:r>
            <a:r>
              <a:rPr lang="ru-RU" b="1" dirty="0"/>
              <a:t>первоочередного жизнеобеспечения</a:t>
            </a:r>
            <a:r>
              <a:rPr lang="ru-RU" dirty="0"/>
              <a:t> пострадавшего населения.</a:t>
            </a:r>
          </a:p>
          <a:p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0C94AC24-1B36-44E0-A8A4-2B62E37AF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0133" y="6055350"/>
            <a:ext cx="788565" cy="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1DC622-E44A-4E36-BD6A-4E21707F3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1515" y="1998196"/>
            <a:ext cx="2573124" cy="3318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эмблема центр.png">
            <a:extLst>
              <a:ext uri="{FF2B5EF4-FFF2-40B4-BE49-F238E27FC236}">
                <a16:creationId xmlns:a16="http://schemas.microsoft.com/office/drawing/2014/main" id="{2653DBBA-300A-4F9B-96D4-74B3D991A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5890713"/>
            <a:ext cx="1100941" cy="9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3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4239E-B645-474D-956C-0F789D39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96" y="476243"/>
            <a:ext cx="4511879" cy="1609344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Этапы развития </a:t>
            </a:r>
            <a:br>
              <a:rPr lang="ru-RU" b="0" dirty="0"/>
            </a:br>
            <a:r>
              <a:rPr lang="ru-RU" b="0" dirty="0"/>
              <a:t>Гражданской обороны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E75B87-C1E8-4D5D-865D-6C277ADCB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57" y="2152699"/>
            <a:ext cx="6214845" cy="2939251"/>
          </a:xfrm>
        </p:spPr>
        <p:txBody>
          <a:bodyPr>
            <a:noAutofit/>
          </a:bodyPr>
          <a:lstStyle/>
          <a:p>
            <a:r>
              <a:rPr lang="ru-RU" sz="1600" b="1" dirty="0"/>
              <a:t>1932 г.</a:t>
            </a:r>
            <a:r>
              <a:rPr lang="ru-RU" sz="1600" dirty="0"/>
              <a:t> – создана </a:t>
            </a:r>
            <a:r>
              <a:rPr lang="ru-RU" sz="1600" b="1" dirty="0"/>
              <a:t>МПВО</a:t>
            </a:r>
            <a:r>
              <a:rPr lang="ru-RU" sz="1600" dirty="0"/>
              <a:t> (Местная противовоздушная оборона)</a:t>
            </a:r>
          </a:p>
          <a:p>
            <a:r>
              <a:rPr lang="ru-RU" sz="1600" b="1" dirty="0"/>
              <a:t>1961 г.</a:t>
            </a:r>
            <a:r>
              <a:rPr lang="ru-RU" sz="1600" dirty="0"/>
              <a:t> – МПВО преобразована в </a:t>
            </a:r>
            <a:r>
              <a:rPr lang="ru-RU" sz="1600" b="1" dirty="0"/>
              <a:t>Гражданскую оборону СССР</a:t>
            </a:r>
            <a:endParaRPr lang="ru-RU" sz="1600" dirty="0"/>
          </a:p>
          <a:p>
            <a:r>
              <a:rPr lang="ru-RU" sz="1600" b="1" dirty="0"/>
              <a:t>1980-90-е гг.</a:t>
            </a:r>
            <a:r>
              <a:rPr lang="ru-RU" sz="1600" dirty="0"/>
              <a:t> – переориентация ГО на решение задач в условиях </a:t>
            </a:r>
            <a:r>
              <a:rPr lang="ru-RU" sz="1600" b="1" dirty="0"/>
              <a:t>чрезвычайных ситуаций мирного времени</a:t>
            </a: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     (аварии, катастрофы, стихийные бедствия).</a:t>
            </a:r>
          </a:p>
          <a:p>
            <a:r>
              <a:rPr lang="ru-RU" sz="1600" b="1" dirty="0"/>
              <a:t>1991 г.</a:t>
            </a:r>
            <a:r>
              <a:rPr lang="ru-RU" sz="1600" dirty="0"/>
              <a:t> – создание </a:t>
            </a:r>
            <a:r>
              <a:rPr lang="ru-RU" sz="1600" b="1" dirty="0"/>
              <a:t>Государственного комитета </a:t>
            </a:r>
          </a:p>
          <a:p>
            <a:pPr marL="0" indent="0">
              <a:buNone/>
            </a:pPr>
            <a:r>
              <a:rPr lang="ru-RU" sz="1600" b="1" dirty="0"/>
              <a:t>	по чрезвычайным ситуациям (ГКЧС)</a:t>
            </a:r>
            <a:r>
              <a:rPr lang="ru-RU" sz="1600" dirty="0"/>
              <a:t>, позже – </a:t>
            </a:r>
            <a:r>
              <a:rPr lang="ru-RU" sz="1600" b="1" dirty="0"/>
              <a:t>МЧС 	России</a:t>
            </a:r>
            <a:r>
              <a:rPr lang="ru-RU" sz="1600" dirty="0"/>
              <a:t>.</a:t>
            </a:r>
          </a:p>
          <a:p>
            <a:r>
              <a:rPr lang="ru-RU" sz="1600" b="1" dirty="0"/>
              <a:t>Сегодня:</a:t>
            </a:r>
            <a:r>
              <a:rPr lang="ru-RU" sz="1600" dirty="0"/>
              <a:t> МЧС России – федеральный орган, </a:t>
            </a:r>
          </a:p>
          <a:p>
            <a:pPr marL="0" indent="0">
              <a:buNone/>
            </a:pPr>
            <a:r>
              <a:rPr lang="ru-RU" sz="1600" dirty="0"/>
              <a:t>	управляющий гражданской обороной.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1FB90F00-B79C-4B0D-B447-8C5BD208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0882" y="6069435"/>
            <a:ext cx="788565" cy="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F9D3A-95C2-4474-A197-1C274AF728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1802" y="1"/>
            <a:ext cx="60177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39669-DA3D-4C1D-BDA1-F272004A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58247"/>
            <a:ext cx="10058400" cy="939858"/>
          </a:xfrm>
        </p:spPr>
        <p:txBody>
          <a:bodyPr/>
          <a:lstStyle/>
          <a:p>
            <a:r>
              <a:rPr lang="ru-RU" b="0" dirty="0"/>
              <a:t>Кто управляет Гражданской обороной?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17F8A-9470-4ABB-8577-6642A636C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057" y="1928460"/>
            <a:ext cx="5627616" cy="322237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Общее руководство</a:t>
            </a:r>
            <a:r>
              <a:rPr lang="ru-RU" dirty="0"/>
              <a:t> ГО в стране осуществляет </a:t>
            </a:r>
            <a:r>
              <a:rPr lang="ru-RU" b="1" dirty="0"/>
              <a:t>Правительство Российской Федерации</a:t>
            </a:r>
            <a:r>
              <a:rPr lang="ru-RU" dirty="0"/>
              <a:t>.</a:t>
            </a:r>
          </a:p>
          <a:p>
            <a:r>
              <a:rPr lang="ru-RU" b="1" dirty="0"/>
              <a:t>Руководство</a:t>
            </a:r>
            <a:r>
              <a:rPr lang="ru-RU" dirty="0"/>
              <a:t> ГО в субъектах РФ и муниципальных образованиях – </a:t>
            </a:r>
            <a:r>
              <a:rPr lang="ru-RU" b="1" dirty="0"/>
              <a:t>главы органов исполнительной власти</a:t>
            </a:r>
            <a:r>
              <a:rPr lang="ru-RU" dirty="0"/>
              <a:t> и </a:t>
            </a:r>
            <a:r>
              <a:rPr lang="ru-RU" b="1" dirty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b="1" dirty="0"/>
              <a:t>Орган повседневного управления</a:t>
            </a:r>
            <a:r>
              <a:rPr lang="ru-RU" dirty="0"/>
              <a:t> – </a:t>
            </a:r>
            <a:r>
              <a:rPr lang="ru-RU" b="1" dirty="0"/>
              <a:t>Министерство Российской Федерации по делам гражданской обороны, чрезвычайным ситуациям и ликвидации последствий стихийных бедствий (МЧС России)</a:t>
            </a:r>
            <a:r>
              <a:rPr lang="ru-RU" dirty="0"/>
              <a:t>.</a:t>
            </a:r>
          </a:p>
          <a:p>
            <a:r>
              <a:rPr lang="ru-RU" b="1" dirty="0"/>
              <a:t>Силы ГО:</a:t>
            </a:r>
            <a:r>
              <a:rPr lang="ru-RU" dirty="0"/>
              <a:t> аварийно-спасательные формирования, войска гражданской обороны, противопожарная служба и др.</a:t>
            </a:r>
          </a:p>
          <a:p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5507866E-0947-4964-B301-0D0094F3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0882" y="6069435"/>
            <a:ext cx="788565" cy="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37E21B-1C9F-4084-B19F-89377A3D2E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29" y="2075616"/>
            <a:ext cx="4662881" cy="270676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8F4874C-4C03-4DB2-B9D9-DB8CB893F1E2}"/>
              </a:ext>
            </a:extLst>
          </p:cNvPr>
          <p:cNvCxnSpPr/>
          <p:nvPr/>
        </p:nvCxnSpPr>
        <p:spPr>
          <a:xfrm>
            <a:off x="5066950" y="2075615"/>
            <a:ext cx="0" cy="2706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эмблема центр.png">
            <a:extLst>
              <a:ext uri="{FF2B5EF4-FFF2-40B4-BE49-F238E27FC236}">
                <a16:creationId xmlns:a16="http://schemas.microsoft.com/office/drawing/2014/main" id="{EABF1CD8-6FDF-4C07-AFF4-437A4C3258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5890713"/>
            <a:ext cx="1100941" cy="967287"/>
          </a:xfrm>
          <a:prstGeom prst="rect">
            <a:avLst/>
          </a:prstGeom>
        </p:spPr>
      </p:pic>
      <p:pic>
        <p:nvPicPr>
          <p:cNvPr id="9" name="Содержимое 5" descr="фyhhн.png">
            <a:extLst>
              <a:ext uri="{FF2B5EF4-FFF2-40B4-BE49-F238E27FC236}">
                <a16:creationId xmlns:a16="http://schemas.microsoft.com/office/drawing/2014/main" id="{9864957F-CF63-4EC9-BA95-EA0C819A18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560" y="5838967"/>
            <a:ext cx="3328994" cy="1070778"/>
          </a:xfrm>
          <a:prstGeom prst="rect">
            <a:avLst/>
          </a:prstGeom>
        </p:spPr>
      </p:pic>
      <p:pic>
        <p:nvPicPr>
          <p:cNvPr id="10" name="Содержимое 5" descr="фyhhн.png">
            <a:extLst>
              <a:ext uri="{FF2B5EF4-FFF2-40B4-BE49-F238E27FC236}">
                <a16:creationId xmlns:a16="http://schemas.microsoft.com/office/drawing/2014/main" id="{B8475B11-81A8-460A-94A5-FA6246722E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88" y="5838967"/>
            <a:ext cx="3328994" cy="1070778"/>
          </a:xfrm>
          <a:prstGeom prst="rect">
            <a:avLst/>
          </a:prstGeom>
        </p:spPr>
      </p:pic>
      <p:pic>
        <p:nvPicPr>
          <p:cNvPr id="11" name="Содержимое 5" descr="фyhhн.png">
            <a:extLst>
              <a:ext uri="{FF2B5EF4-FFF2-40B4-BE49-F238E27FC236}">
                <a16:creationId xmlns:a16="http://schemas.microsoft.com/office/drawing/2014/main" id="{8202A08E-E9EA-4243-85F5-9823EA1CB7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932" y="5838967"/>
            <a:ext cx="3328994" cy="10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EEDF2-236F-448C-B9D9-BCB540CA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56" y="675650"/>
            <a:ext cx="10058400" cy="870188"/>
          </a:xfrm>
        </p:spPr>
        <p:txBody>
          <a:bodyPr/>
          <a:lstStyle/>
          <a:p>
            <a:r>
              <a:rPr lang="ru-RU" b="0" dirty="0"/>
              <a:t>Как мы узнаем об опасности?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14B6D-C795-4AD7-8482-473FF71A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961" y="2144311"/>
            <a:ext cx="5179950" cy="319721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Основной сигнал:</a:t>
            </a:r>
            <a:r>
              <a:rPr lang="ru-RU" dirty="0"/>
              <a:t> «</a:t>
            </a:r>
            <a:r>
              <a:rPr lang="ru-RU" b="1" dirty="0"/>
              <a:t>ВНИМАНИЕ ВСЕМ!</a:t>
            </a:r>
            <a:r>
              <a:rPr lang="ru-RU" dirty="0"/>
              <a:t>»</a:t>
            </a:r>
          </a:p>
          <a:p>
            <a:r>
              <a:rPr lang="ru-RU" b="1" dirty="0"/>
              <a:t>Подается с помощью:</a:t>
            </a:r>
            <a:r>
              <a:rPr lang="ru-RU" dirty="0"/>
              <a:t> сирен, гудков предприятий, речевых сообщений по радио и телевидению.</a:t>
            </a:r>
          </a:p>
          <a:p>
            <a:r>
              <a:rPr lang="ru-RU" b="1" dirty="0"/>
              <a:t>Ваши действия, услышав сигнал:</a:t>
            </a:r>
            <a:endParaRPr lang="ru-RU" dirty="0"/>
          </a:p>
          <a:p>
            <a:pPr lvl="1"/>
            <a:r>
              <a:rPr lang="ru-RU" dirty="0"/>
              <a:t>Немедленно включите </a:t>
            </a:r>
            <a:r>
              <a:rPr lang="ru-RU" b="1" dirty="0"/>
              <a:t>радио или телевизор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Прослушайте экстренное сообщение органов власти или МЧС.</a:t>
            </a:r>
          </a:p>
          <a:p>
            <a:pPr lvl="1"/>
            <a:r>
              <a:rPr lang="ru-RU" dirty="0"/>
              <a:t>Четко следуйте всем переданным </a:t>
            </a:r>
            <a:r>
              <a:rPr lang="ru-RU" b="1" dirty="0"/>
              <a:t>инструкциям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2BF6FC55-1289-40AB-A34B-7D9A48DF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0882" y="6069435"/>
            <a:ext cx="788565" cy="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D9E48-C310-4CFC-A4C4-A6A40E9C5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36" t="2401" r="11430" b="5949"/>
          <a:stretch/>
        </p:blipFill>
        <p:spPr>
          <a:xfrm>
            <a:off x="6719581" y="1774733"/>
            <a:ext cx="2650921" cy="3308534"/>
          </a:xfrm>
          <a:prstGeom prst="rect">
            <a:avLst/>
          </a:prstGeom>
        </p:spPr>
      </p:pic>
      <p:pic>
        <p:nvPicPr>
          <p:cNvPr id="6" name="Рисунок 5" descr="эмблема центр.png">
            <a:extLst>
              <a:ext uri="{FF2B5EF4-FFF2-40B4-BE49-F238E27FC236}">
                <a16:creationId xmlns:a16="http://schemas.microsoft.com/office/drawing/2014/main" id="{F6BA17CB-DD57-437A-99F3-574AC33AD4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5890713"/>
            <a:ext cx="1100941" cy="967287"/>
          </a:xfrm>
          <a:prstGeom prst="rect">
            <a:avLst/>
          </a:prstGeom>
        </p:spPr>
      </p:pic>
      <p:pic>
        <p:nvPicPr>
          <p:cNvPr id="7" name="Содержимое 5" descr="фyhhн.png">
            <a:extLst>
              <a:ext uri="{FF2B5EF4-FFF2-40B4-BE49-F238E27FC236}">
                <a16:creationId xmlns:a16="http://schemas.microsoft.com/office/drawing/2014/main" id="{54EAB59E-9E59-4A81-B3DC-3972EC7875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1" y="5787222"/>
            <a:ext cx="3328994" cy="1070778"/>
          </a:xfrm>
          <a:prstGeom prst="rect">
            <a:avLst/>
          </a:prstGeom>
        </p:spPr>
      </p:pic>
      <p:pic>
        <p:nvPicPr>
          <p:cNvPr id="8" name="Содержимое 5" descr="фyhhн.png">
            <a:extLst>
              <a:ext uri="{FF2B5EF4-FFF2-40B4-BE49-F238E27FC236}">
                <a16:creationId xmlns:a16="http://schemas.microsoft.com/office/drawing/2014/main" id="{42681F0A-B02B-45AD-B8FD-D6374618D3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936" y="5787222"/>
            <a:ext cx="3328994" cy="1070778"/>
          </a:xfrm>
          <a:prstGeom prst="rect">
            <a:avLst/>
          </a:prstGeom>
        </p:spPr>
      </p:pic>
      <p:pic>
        <p:nvPicPr>
          <p:cNvPr id="9" name="Содержимое 5" descr="фyhhн.png">
            <a:extLst>
              <a:ext uri="{FF2B5EF4-FFF2-40B4-BE49-F238E27FC236}">
                <a16:creationId xmlns:a16="http://schemas.microsoft.com/office/drawing/2014/main" id="{F0BE3804-679D-4B43-AAB4-2E4F21F7F0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807" y="5787222"/>
            <a:ext cx="3328994" cy="10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53A68A-BA69-4E4C-8113-5C9AFCF293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314" y="1490383"/>
            <a:ext cx="3739147" cy="35094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9E102-1C9F-4616-9422-5DF9976F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67" y="425238"/>
            <a:ext cx="5465176" cy="1609344"/>
          </a:xfrm>
        </p:spPr>
        <p:txBody>
          <a:bodyPr/>
          <a:lstStyle/>
          <a:p>
            <a:r>
              <a:rPr lang="ru-RU" b="0" dirty="0"/>
              <a:t>Укрытие населения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E9A1A-FC34-4350-A7D5-66ECECED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67" y="1734424"/>
            <a:ext cx="4940340" cy="3389152"/>
          </a:xfrm>
        </p:spPr>
        <p:txBody>
          <a:bodyPr>
            <a:normAutofit/>
          </a:bodyPr>
          <a:lstStyle/>
          <a:p>
            <a:r>
              <a:rPr lang="ru-RU" b="1" dirty="0"/>
              <a:t>Убежища:</a:t>
            </a:r>
            <a:r>
              <a:rPr lang="ru-RU" dirty="0"/>
              <a:t> обеспечивают защиту от всех поражающих факторов (взрывная волна, радиация, химические вещества). Имеют системы жизнеобеспечения.</a:t>
            </a:r>
          </a:p>
          <a:p>
            <a:r>
              <a:rPr lang="ru-RU" b="1" dirty="0"/>
              <a:t>Противорадиационные укрытия (ПРУ):</a:t>
            </a:r>
            <a:r>
              <a:rPr lang="ru-RU" dirty="0"/>
              <a:t> защищают от радиоактивного заражения.</a:t>
            </a:r>
          </a:p>
          <a:p>
            <a:r>
              <a:rPr lang="ru-RU" b="1" dirty="0"/>
              <a:t>Простейшие укрытия:</a:t>
            </a:r>
            <a:r>
              <a:rPr lang="ru-RU" dirty="0"/>
              <a:t> щели, подвалы, погреба (частичная защита).</a:t>
            </a:r>
          </a:p>
          <a:p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DF085E3F-3507-405A-AB12-CFCDC52C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0882" y="6069435"/>
            <a:ext cx="788565" cy="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эмблема центр.png">
            <a:extLst>
              <a:ext uri="{FF2B5EF4-FFF2-40B4-BE49-F238E27FC236}">
                <a16:creationId xmlns:a16="http://schemas.microsoft.com/office/drawing/2014/main" id="{972C903C-9FEC-45F1-A729-44113A117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5890713"/>
            <a:ext cx="1100941" cy="967287"/>
          </a:xfrm>
          <a:prstGeom prst="rect">
            <a:avLst/>
          </a:prstGeom>
        </p:spPr>
      </p:pic>
      <p:pic>
        <p:nvPicPr>
          <p:cNvPr id="7" name="Содержимое 5" descr="фyhhн.png">
            <a:extLst>
              <a:ext uri="{FF2B5EF4-FFF2-40B4-BE49-F238E27FC236}">
                <a16:creationId xmlns:a16="http://schemas.microsoft.com/office/drawing/2014/main" id="{CCF22E90-2BB2-4061-8731-90E4F2AF58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1" y="5787222"/>
            <a:ext cx="3328994" cy="1070778"/>
          </a:xfrm>
          <a:prstGeom prst="rect">
            <a:avLst/>
          </a:prstGeom>
        </p:spPr>
      </p:pic>
      <p:pic>
        <p:nvPicPr>
          <p:cNvPr id="8" name="Содержимое 5" descr="фyhhн.png">
            <a:extLst>
              <a:ext uri="{FF2B5EF4-FFF2-40B4-BE49-F238E27FC236}">
                <a16:creationId xmlns:a16="http://schemas.microsoft.com/office/drawing/2014/main" id="{C5626C61-0F21-44A7-BB4B-29F504FD43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915" y="5787222"/>
            <a:ext cx="3328994" cy="1070778"/>
          </a:xfrm>
          <a:prstGeom prst="rect">
            <a:avLst/>
          </a:prstGeom>
        </p:spPr>
      </p:pic>
      <p:pic>
        <p:nvPicPr>
          <p:cNvPr id="9" name="Содержимое 5" descr="фyhhн.png">
            <a:extLst>
              <a:ext uri="{FF2B5EF4-FFF2-40B4-BE49-F238E27FC236}">
                <a16:creationId xmlns:a16="http://schemas.microsoft.com/office/drawing/2014/main" id="{1ECE1849-BB8F-4446-A5F4-613F69DC8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758" y="5787222"/>
            <a:ext cx="3328994" cy="10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3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56CDD-B515-4EB4-BC9E-49D2C75E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77" y="429095"/>
            <a:ext cx="8916099" cy="1221798"/>
          </a:xfrm>
        </p:spPr>
        <p:txBody>
          <a:bodyPr/>
          <a:lstStyle/>
          <a:p>
            <a:r>
              <a:rPr lang="ru-RU" b="0" dirty="0"/>
              <a:t>ГО в современном мире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8D187-8B82-43D3-B9C4-CBE2F701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978" y="1527202"/>
            <a:ext cx="4385521" cy="418610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Угрозы, от которых защищает ГО, не исчезли, а </a:t>
            </a:r>
            <a:r>
              <a:rPr lang="ru-RU" b="1" dirty="0"/>
              <a:t>трансформировались</a:t>
            </a:r>
            <a:r>
              <a:rPr lang="ru-RU" dirty="0"/>
              <a:t>.</a:t>
            </a:r>
          </a:p>
          <a:p>
            <a:r>
              <a:rPr lang="ru-RU" b="1" dirty="0"/>
              <a:t>Основные современные риски:</a:t>
            </a:r>
            <a:endParaRPr lang="ru-RU" dirty="0"/>
          </a:p>
          <a:p>
            <a:pPr lvl="1"/>
            <a:r>
              <a:rPr lang="ru-RU" dirty="0"/>
              <a:t>Крупные техногенные аварии и катастрофы.</a:t>
            </a:r>
          </a:p>
          <a:p>
            <a:pPr lvl="1"/>
            <a:r>
              <a:rPr lang="ru-RU" dirty="0"/>
              <a:t>Природные катаклизмы (наводнения, землетрясения, ураганы).</a:t>
            </a:r>
          </a:p>
          <a:p>
            <a:pPr lvl="1"/>
            <a:r>
              <a:rPr lang="ru-RU" dirty="0"/>
              <a:t>Пожары в природной среде и в городах.</a:t>
            </a:r>
          </a:p>
          <a:p>
            <a:pPr lvl="1"/>
            <a:r>
              <a:rPr lang="ru-RU" dirty="0"/>
              <a:t>Террористические угрозы.</a:t>
            </a:r>
          </a:p>
          <a:p>
            <a:r>
              <a:rPr lang="ru-RU" b="1" dirty="0"/>
              <a:t>Знание основ ГО – это личная безопасность и безопасность вашей семьи!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9598C90B-7179-4CF6-B56A-F63F4ED4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0882" y="6069435"/>
            <a:ext cx="788565" cy="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50CC7-8193-4F76-8335-FC925A0FB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33" y="1270211"/>
            <a:ext cx="4385521" cy="4317577"/>
          </a:xfrm>
          <a:prstGeom prst="rect">
            <a:avLst/>
          </a:prstGeom>
        </p:spPr>
      </p:pic>
      <p:pic>
        <p:nvPicPr>
          <p:cNvPr id="6" name="Рисунок 5" descr="эмблема центр.png">
            <a:extLst>
              <a:ext uri="{FF2B5EF4-FFF2-40B4-BE49-F238E27FC236}">
                <a16:creationId xmlns:a16="http://schemas.microsoft.com/office/drawing/2014/main" id="{03D46B65-0A51-4BA2-A58A-29E6DE2DF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5890713"/>
            <a:ext cx="1100941" cy="967287"/>
          </a:xfrm>
          <a:prstGeom prst="rect">
            <a:avLst/>
          </a:prstGeom>
        </p:spPr>
      </p:pic>
      <p:pic>
        <p:nvPicPr>
          <p:cNvPr id="7" name="Содержимое 5" descr="фyhhн.png">
            <a:extLst>
              <a:ext uri="{FF2B5EF4-FFF2-40B4-BE49-F238E27FC236}">
                <a16:creationId xmlns:a16="http://schemas.microsoft.com/office/drawing/2014/main" id="{6EA97CB1-48B5-4DC7-A90F-59849C5A05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1" y="5787222"/>
            <a:ext cx="3328994" cy="1070778"/>
          </a:xfrm>
          <a:prstGeom prst="rect">
            <a:avLst/>
          </a:prstGeom>
        </p:spPr>
      </p:pic>
      <p:pic>
        <p:nvPicPr>
          <p:cNvPr id="8" name="Содержимое 5" descr="фyhhн.png">
            <a:extLst>
              <a:ext uri="{FF2B5EF4-FFF2-40B4-BE49-F238E27FC236}">
                <a16:creationId xmlns:a16="http://schemas.microsoft.com/office/drawing/2014/main" id="{EC37ABD8-823F-43A6-A9B5-6544422A37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233" y="5787222"/>
            <a:ext cx="3328994" cy="1070778"/>
          </a:xfrm>
          <a:prstGeom prst="rect">
            <a:avLst/>
          </a:prstGeom>
        </p:spPr>
      </p:pic>
      <p:pic>
        <p:nvPicPr>
          <p:cNvPr id="9" name="Содержимое 5" descr="фyhhн.png">
            <a:extLst>
              <a:ext uri="{FF2B5EF4-FFF2-40B4-BE49-F238E27FC236}">
                <a16:creationId xmlns:a16="http://schemas.microsoft.com/office/drawing/2014/main" id="{AB1CBE6D-FCB9-4974-911C-8976FF36CC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555" y="5787222"/>
            <a:ext cx="3328994" cy="10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85601-6D37-4FEB-82B9-4EF7A44B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87" y="529805"/>
            <a:ext cx="10058400" cy="1268668"/>
          </a:xfrm>
        </p:spPr>
        <p:txBody>
          <a:bodyPr>
            <a:normAutofit/>
          </a:bodyPr>
          <a:lstStyle/>
          <a:p>
            <a:r>
              <a:rPr lang="ru-RU" dirty="0"/>
              <a:t>Что должен знать и уметь каждый?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BCC543-7F5C-408C-B33A-4F1FA15A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093" y="1798473"/>
            <a:ext cx="4669368" cy="350824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Знать сигналы оповещения ГО и порядок действий по ним.</a:t>
            </a:r>
          </a:p>
          <a:p>
            <a:r>
              <a:rPr lang="ru-RU" dirty="0"/>
              <a:t>Уметь пользоваться средствами индивидуальной защиты.</a:t>
            </a:r>
          </a:p>
          <a:p>
            <a:r>
              <a:rPr lang="ru-RU" dirty="0"/>
              <a:t>Знать расположение ближайшего защитного сооружения (убежища).</a:t>
            </a:r>
          </a:p>
          <a:p>
            <a:r>
              <a:rPr lang="ru-RU" dirty="0"/>
              <a:t>Иметь дома </a:t>
            </a:r>
            <a:r>
              <a:rPr lang="ru-RU" b="1" dirty="0"/>
              <a:t>«тревожный чемоданчик»</a:t>
            </a:r>
            <a:r>
              <a:rPr lang="ru-RU" dirty="0"/>
              <a:t> (необходимый запас воды, еды, медикаментов, документов).</a:t>
            </a:r>
          </a:p>
          <a:p>
            <a:r>
              <a:rPr lang="ru-RU" dirty="0"/>
              <a:t>Знать телефоны экстренных служб (</a:t>
            </a:r>
            <a:r>
              <a:rPr lang="ru-RU" b="1" dirty="0"/>
              <a:t>101, 112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3A5596DE-7243-4E53-87DC-243BBCA5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0882" y="6069435"/>
            <a:ext cx="788565" cy="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23A2C1-82AA-4655-BCB6-F3BBD67F1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4" y="1764095"/>
            <a:ext cx="5714276" cy="3587604"/>
          </a:xfrm>
          <a:prstGeom prst="rect">
            <a:avLst/>
          </a:prstGeom>
        </p:spPr>
      </p:pic>
      <p:pic>
        <p:nvPicPr>
          <p:cNvPr id="6" name="Рисунок 5" descr="эмблема центр.png">
            <a:extLst>
              <a:ext uri="{FF2B5EF4-FFF2-40B4-BE49-F238E27FC236}">
                <a16:creationId xmlns:a16="http://schemas.microsoft.com/office/drawing/2014/main" id="{C99DD9C5-56EF-4C57-B8B0-AEFA7289DB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5890713"/>
            <a:ext cx="1100941" cy="967287"/>
          </a:xfrm>
          <a:prstGeom prst="rect">
            <a:avLst/>
          </a:prstGeom>
        </p:spPr>
      </p:pic>
      <p:pic>
        <p:nvPicPr>
          <p:cNvPr id="7" name="Содержимое 5" descr="фyhhн.png">
            <a:extLst>
              <a:ext uri="{FF2B5EF4-FFF2-40B4-BE49-F238E27FC236}">
                <a16:creationId xmlns:a16="http://schemas.microsoft.com/office/drawing/2014/main" id="{4C165520-6E33-4D90-8CC7-5FF8987120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1" y="5787222"/>
            <a:ext cx="3328994" cy="1070778"/>
          </a:xfrm>
          <a:prstGeom prst="rect">
            <a:avLst/>
          </a:prstGeom>
        </p:spPr>
      </p:pic>
      <p:pic>
        <p:nvPicPr>
          <p:cNvPr id="8" name="Содержимое 5" descr="фyhhн.png">
            <a:extLst>
              <a:ext uri="{FF2B5EF4-FFF2-40B4-BE49-F238E27FC236}">
                <a16:creationId xmlns:a16="http://schemas.microsoft.com/office/drawing/2014/main" id="{63839E97-F900-41D0-92F3-9A9CB132C0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498" y="5787222"/>
            <a:ext cx="3328994" cy="1070778"/>
          </a:xfrm>
          <a:prstGeom prst="rect">
            <a:avLst/>
          </a:prstGeom>
        </p:spPr>
      </p:pic>
      <p:pic>
        <p:nvPicPr>
          <p:cNvPr id="9" name="Содержимое 5" descr="фyhhн.png">
            <a:extLst>
              <a:ext uri="{FF2B5EF4-FFF2-40B4-BE49-F238E27FC236}">
                <a16:creationId xmlns:a16="http://schemas.microsoft.com/office/drawing/2014/main" id="{AC2BB668-5E86-4B84-A7D0-227B231AC2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413" y="5787222"/>
            <a:ext cx="3328994" cy="10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625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</TotalTime>
  <Words>622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Аспект</vt:lpstr>
      <vt:lpstr> Гражданская оборона</vt:lpstr>
      <vt:lpstr> Что такое Гражданская оборона?</vt:lpstr>
      <vt:lpstr>Основные задачи Гражданской обороны </vt:lpstr>
      <vt:lpstr>Этапы развития  Гражданской обороны</vt:lpstr>
      <vt:lpstr>Кто управляет Гражданской обороной?</vt:lpstr>
      <vt:lpstr>Как мы узнаем об опасности?</vt:lpstr>
      <vt:lpstr>Укрытие населения</vt:lpstr>
      <vt:lpstr>ГО в современном мире</vt:lpstr>
      <vt:lpstr>Что должен знать и уметь каждый? </vt:lpstr>
      <vt:lpstr>Итоги и выводы </vt:lpstr>
      <vt:lpstr> 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оборона</dc:title>
  <dc:creator>Olga</dc:creator>
  <cp:lastModifiedBy>Shesterin Dmitry</cp:lastModifiedBy>
  <cp:revision>18</cp:revision>
  <dcterms:created xsi:type="dcterms:W3CDTF">2025-09-24T08:27:27Z</dcterms:created>
  <dcterms:modified xsi:type="dcterms:W3CDTF">2025-10-03T08:20:25Z</dcterms:modified>
</cp:coreProperties>
</file>