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3" r:id="rId7"/>
    <p:sldId id="271" r:id="rId8"/>
    <p:sldId id="267" r:id="rId9"/>
    <p:sldId id="269" r:id="rId10"/>
    <p:sldId id="270" r:id="rId11"/>
    <p:sldId id="272" r:id="rId12"/>
    <p:sldId id="265" r:id="rId13"/>
    <p:sldId id="266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6BD06-6ADF-41DD-9422-D9D06A0B5D2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0296C0-D5FD-484F-A191-F60A88824DCB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Эталонные формы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8F1500-6735-41BA-8291-A1E99C90D46B}" type="parTrans" cxnId="{CD0B719B-A387-46D0-81FB-80EDE1997D55}">
      <dgm:prSet/>
      <dgm:spPr/>
      <dgm:t>
        <a:bodyPr/>
        <a:lstStyle/>
        <a:p>
          <a:endParaRPr lang="ru-RU"/>
        </a:p>
      </dgm:t>
    </dgm:pt>
    <dgm:pt modelId="{31ECD6D0-3527-4E1C-9E68-92C2D9233056}" type="sibTrans" cxnId="{CD0B719B-A387-46D0-81FB-80EDE1997D55}">
      <dgm:prSet/>
      <dgm:spPr/>
      <dgm:t>
        <a:bodyPr/>
        <a:lstStyle/>
        <a:p>
          <a:endParaRPr lang="ru-RU"/>
        </a:p>
      </dgm:t>
    </dgm:pt>
    <dgm:pt modelId="{B7407948-39BD-464B-8EE3-984E6770EC63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Эталоны цвета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E8240-F8B4-4BF7-9664-CAF68C2F19CB}" type="parTrans" cxnId="{43243A32-9679-4A1C-8439-639C297A5825}">
      <dgm:prSet/>
      <dgm:spPr/>
      <dgm:t>
        <a:bodyPr/>
        <a:lstStyle/>
        <a:p>
          <a:endParaRPr lang="ru-RU"/>
        </a:p>
      </dgm:t>
    </dgm:pt>
    <dgm:pt modelId="{6059BA49-E6BB-47D9-9799-F14C6BEC7CC4}" type="sibTrans" cxnId="{43243A32-9679-4A1C-8439-639C297A5825}">
      <dgm:prSet/>
      <dgm:spPr/>
      <dgm:t>
        <a:bodyPr/>
        <a:lstStyle/>
        <a:p>
          <a:endParaRPr lang="ru-RU"/>
        </a:p>
      </dgm:t>
    </dgm:pt>
    <dgm:pt modelId="{03065DC2-5392-4A01-9073-634D503CBD3F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узнавание основных цветов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9003D-3F7D-4FAA-B552-6F62DBCBB1D9}" type="parTrans" cxnId="{C4788C6B-53BF-4486-AA88-4E0424E82CE5}">
      <dgm:prSet/>
      <dgm:spPr/>
      <dgm:t>
        <a:bodyPr/>
        <a:lstStyle/>
        <a:p>
          <a:endParaRPr lang="ru-RU"/>
        </a:p>
      </dgm:t>
    </dgm:pt>
    <dgm:pt modelId="{C7004CDD-F4F8-49CD-B2B2-E0FFC10108A0}" type="sibTrans" cxnId="{C4788C6B-53BF-4486-AA88-4E0424E82CE5}">
      <dgm:prSet/>
      <dgm:spPr/>
      <dgm:t>
        <a:bodyPr/>
        <a:lstStyle/>
        <a:p>
          <a:endParaRPr lang="ru-RU"/>
        </a:p>
      </dgm:t>
    </dgm:pt>
    <dgm:pt modelId="{45337EF6-2B47-44AD-8F2B-80B4AA87DA31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соотнесение основных цветов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16380A-9931-4534-81B6-091DD3B3528C}" type="parTrans" cxnId="{DCADB0AC-7EB9-4B59-B85A-BE0328368562}">
      <dgm:prSet/>
      <dgm:spPr/>
      <dgm:t>
        <a:bodyPr/>
        <a:lstStyle/>
        <a:p>
          <a:endParaRPr lang="ru-RU"/>
        </a:p>
      </dgm:t>
    </dgm:pt>
    <dgm:pt modelId="{A8B4225A-2C8B-46CC-8F2C-1489486BD63A}" type="sibTrans" cxnId="{DCADB0AC-7EB9-4B59-B85A-BE0328368562}">
      <dgm:prSet/>
      <dgm:spPr/>
      <dgm:t>
        <a:bodyPr/>
        <a:lstStyle/>
        <a:p>
          <a:endParaRPr lang="ru-RU"/>
        </a:p>
      </dgm:t>
    </dgm:pt>
    <dgm:pt modelId="{6474D597-EFA8-4484-9434-E09233F31988}">
      <dgm:prSet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объемные (куб, шар, кирпичик, призма, конус, цилиндр)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79146B-AD1D-4D16-A3C5-B38AFCC55D09}" type="parTrans" cxnId="{FB6F94A6-39C7-4BFE-B5FD-A820F645B703}">
      <dgm:prSet/>
      <dgm:spPr/>
      <dgm:t>
        <a:bodyPr/>
        <a:lstStyle/>
        <a:p>
          <a:endParaRPr lang="ru-RU"/>
        </a:p>
      </dgm:t>
    </dgm:pt>
    <dgm:pt modelId="{506091C0-D4DD-4670-B0DD-2D28551D0546}" type="sibTrans" cxnId="{FB6F94A6-39C7-4BFE-B5FD-A820F645B703}">
      <dgm:prSet/>
      <dgm:spPr/>
      <dgm:t>
        <a:bodyPr/>
        <a:lstStyle/>
        <a:p>
          <a:endParaRPr lang="ru-RU"/>
        </a:p>
      </dgm:t>
    </dgm:pt>
    <dgm:pt modelId="{84EF9D82-84CC-4312-9CB3-6326650D871C}">
      <dgm:prSet custT="1"/>
      <dgm:spPr/>
      <dgm:t>
        <a:bodyPr/>
        <a:lstStyle/>
        <a:p>
          <a:r>
            <a:rPr lang="ru-RU" sz="1300" dirty="0" smtClean="0"/>
            <a:t> 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плоские (круг, квадрат, треугольник, овал)</a:t>
          </a:r>
        </a:p>
      </dgm:t>
    </dgm:pt>
    <dgm:pt modelId="{ABA3A183-022F-4806-9C36-E454855D0BB0}" type="parTrans" cxnId="{5DF3B681-88A6-4489-B611-0DACF71F61D0}">
      <dgm:prSet/>
      <dgm:spPr/>
      <dgm:t>
        <a:bodyPr/>
        <a:lstStyle/>
        <a:p>
          <a:endParaRPr lang="ru-RU"/>
        </a:p>
      </dgm:t>
    </dgm:pt>
    <dgm:pt modelId="{844828DC-C356-46BD-AFE0-D5DB42B05695}" type="sibTrans" cxnId="{5DF3B681-88A6-4489-B611-0DACF71F61D0}">
      <dgm:prSet/>
      <dgm:spPr/>
      <dgm:t>
        <a:bodyPr/>
        <a:lstStyle/>
        <a:p>
          <a:endParaRPr lang="ru-RU"/>
        </a:p>
      </dgm:t>
    </dgm:pt>
    <dgm:pt modelId="{BFE71591-FBEF-4F0E-928C-6C907E415C4A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Эталонные величины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35BCB3-4860-467D-9CCC-0843B666B03B}" type="parTrans" cxnId="{BEDD891A-EA7C-4E90-920A-2E6274C9F8F1}">
      <dgm:prSet/>
      <dgm:spPr/>
      <dgm:t>
        <a:bodyPr/>
        <a:lstStyle/>
        <a:p>
          <a:endParaRPr lang="ru-RU"/>
        </a:p>
      </dgm:t>
    </dgm:pt>
    <dgm:pt modelId="{6C2FB21D-930B-438D-86CC-2D9C53F8D70E}" type="sibTrans" cxnId="{BEDD891A-EA7C-4E90-920A-2E6274C9F8F1}">
      <dgm:prSet/>
      <dgm:spPr/>
      <dgm:t>
        <a:bodyPr/>
        <a:lstStyle/>
        <a:p>
          <a:endParaRPr lang="ru-RU"/>
        </a:p>
      </dgm:t>
    </dgm:pt>
    <dgm:pt modelId="{68C6EA01-04DA-4204-9762-07C46C0A14BE}" type="pres">
      <dgm:prSet presAssocID="{20C6BD06-6ADF-41DD-9422-D9D06A0B5D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CBFEAC-6844-4FE0-9AF6-9AD2C77687D6}" type="pres">
      <dgm:prSet presAssocID="{CB0296C0-D5FD-484F-A191-F60A88824DCB}" presName="root" presStyleCnt="0"/>
      <dgm:spPr/>
    </dgm:pt>
    <dgm:pt modelId="{F9344822-00DA-4346-871E-2198BD0BD643}" type="pres">
      <dgm:prSet presAssocID="{CB0296C0-D5FD-484F-A191-F60A88824DCB}" presName="rootComposite" presStyleCnt="0"/>
      <dgm:spPr/>
    </dgm:pt>
    <dgm:pt modelId="{D20CE1EF-1010-4F12-A534-D8386D503551}" type="pres">
      <dgm:prSet presAssocID="{CB0296C0-D5FD-484F-A191-F60A88824DCB}" presName="rootText" presStyleLbl="node1" presStyleIdx="0" presStyleCnt="3" custScaleX="204020" custScaleY="192087" custLinFactNeighborX="-524" custLinFactNeighborY="-603"/>
      <dgm:spPr/>
      <dgm:t>
        <a:bodyPr/>
        <a:lstStyle/>
        <a:p>
          <a:endParaRPr lang="ru-RU"/>
        </a:p>
      </dgm:t>
    </dgm:pt>
    <dgm:pt modelId="{726E3884-F672-437B-9515-DFDAFC0BA444}" type="pres">
      <dgm:prSet presAssocID="{CB0296C0-D5FD-484F-A191-F60A88824DCB}" presName="rootConnector" presStyleLbl="node1" presStyleIdx="0" presStyleCnt="3"/>
      <dgm:spPr/>
      <dgm:t>
        <a:bodyPr/>
        <a:lstStyle/>
        <a:p>
          <a:endParaRPr lang="ru-RU"/>
        </a:p>
      </dgm:t>
    </dgm:pt>
    <dgm:pt modelId="{6360812C-0729-4F14-A014-56C0F46DACFD}" type="pres">
      <dgm:prSet presAssocID="{CB0296C0-D5FD-484F-A191-F60A88824DCB}" presName="childShape" presStyleCnt="0"/>
      <dgm:spPr/>
    </dgm:pt>
    <dgm:pt modelId="{2E759107-1D20-4DA6-AD5B-47921430CE53}" type="pres">
      <dgm:prSet presAssocID="{ABA3A183-022F-4806-9C36-E454855D0BB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C264DE6-0469-4E49-B924-8A2486BF97C5}" type="pres">
      <dgm:prSet presAssocID="{84EF9D82-84CC-4312-9CB3-6326650D871C}" presName="childText" presStyleLbl="bgAcc1" presStyleIdx="0" presStyleCnt="4" custScaleX="239285" custScaleY="187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BA711-8C90-4AB5-8810-DEB881776A0B}" type="pres">
      <dgm:prSet presAssocID="{0D79146B-AD1D-4D16-A3C5-B38AFCC55D0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C612C12-1C72-4A19-AF14-123C6502AC56}" type="pres">
      <dgm:prSet presAssocID="{6474D597-EFA8-4484-9434-E09233F31988}" presName="childText" presStyleLbl="bgAcc1" presStyleIdx="1" presStyleCnt="4" custScaleX="234380" custScaleY="192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0B6A0-5EC3-4802-BFE3-76689936EEFB}" type="pres">
      <dgm:prSet presAssocID="{BFE71591-FBEF-4F0E-928C-6C907E415C4A}" presName="root" presStyleCnt="0"/>
      <dgm:spPr/>
    </dgm:pt>
    <dgm:pt modelId="{633B7BD6-893F-43C6-98E5-0CF6F7966B0F}" type="pres">
      <dgm:prSet presAssocID="{BFE71591-FBEF-4F0E-928C-6C907E415C4A}" presName="rootComposite" presStyleCnt="0"/>
      <dgm:spPr/>
    </dgm:pt>
    <dgm:pt modelId="{757D394F-8B13-4984-A5E7-17B27646C801}" type="pres">
      <dgm:prSet presAssocID="{BFE71591-FBEF-4F0E-928C-6C907E415C4A}" presName="rootText" presStyleLbl="node1" presStyleIdx="1" presStyleCnt="3" custScaleX="172096" custScaleY="162995" custLinFactNeighborX="11838" custLinFactNeighborY="5859"/>
      <dgm:spPr/>
      <dgm:t>
        <a:bodyPr/>
        <a:lstStyle/>
        <a:p>
          <a:endParaRPr lang="ru-RU"/>
        </a:p>
      </dgm:t>
    </dgm:pt>
    <dgm:pt modelId="{7C4F47B4-7121-4BA9-B2AC-4BA37BE88896}" type="pres">
      <dgm:prSet presAssocID="{BFE71591-FBEF-4F0E-928C-6C907E415C4A}" presName="rootConnector" presStyleLbl="node1" presStyleIdx="1" presStyleCnt="3"/>
      <dgm:spPr/>
      <dgm:t>
        <a:bodyPr/>
        <a:lstStyle/>
        <a:p>
          <a:endParaRPr lang="ru-RU"/>
        </a:p>
      </dgm:t>
    </dgm:pt>
    <dgm:pt modelId="{1BA342F5-0C97-43A4-A5EC-46170DBC6030}" type="pres">
      <dgm:prSet presAssocID="{BFE71591-FBEF-4F0E-928C-6C907E415C4A}" presName="childShape" presStyleCnt="0"/>
      <dgm:spPr/>
    </dgm:pt>
    <dgm:pt modelId="{843BF1C8-9EDC-47DB-8C90-5732ED5B4A6F}" type="pres">
      <dgm:prSet presAssocID="{B7407948-39BD-464B-8EE3-984E6770EC63}" presName="root" presStyleCnt="0"/>
      <dgm:spPr/>
    </dgm:pt>
    <dgm:pt modelId="{F8D8F043-ADD0-4C55-A210-B215852AA1A9}" type="pres">
      <dgm:prSet presAssocID="{B7407948-39BD-464B-8EE3-984E6770EC63}" presName="rootComposite" presStyleCnt="0"/>
      <dgm:spPr/>
    </dgm:pt>
    <dgm:pt modelId="{6CE51437-8265-4E28-AB3E-DB2717A46DF2}" type="pres">
      <dgm:prSet presAssocID="{B7407948-39BD-464B-8EE3-984E6770EC63}" presName="rootText" presStyleLbl="node1" presStyleIdx="2" presStyleCnt="3" custAng="0" custScaleX="211377" custScaleY="182886" custLinFactNeighborX="10678" custLinFactNeighborY="-4075"/>
      <dgm:spPr/>
      <dgm:t>
        <a:bodyPr/>
        <a:lstStyle/>
        <a:p>
          <a:endParaRPr lang="ru-RU"/>
        </a:p>
      </dgm:t>
    </dgm:pt>
    <dgm:pt modelId="{574CCF57-74A1-41C8-9237-0CD571FE5634}" type="pres">
      <dgm:prSet presAssocID="{B7407948-39BD-464B-8EE3-984E6770EC63}" presName="rootConnector" presStyleLbl="node1" presStyleIdx="2" presStyleCnt="3"/>
      <dgm:spPr/>
      <dgm:t>
        <a:bodyPr/>
        <a:lstStyle/>
        <a:p>
          <a:endParaRPr lang="ru-RU"/>
        </a:p>
      </dgm:t>
    </dgm:pt>
    <dgm:pt modelId="{0AF4BDF8-05BE-4B0F-AC8D-233E05711D60}" type="pres">
      <dgm:prSet presAssocID="{B7407948-39BD-464B-8EE3-984E6770EC63}" presName="childShape" presStyleCnt="0"/>
      <dgm:spPr/>
    </dgm:pt>
    <dgm:pt modelId="{C7FCE641-D649-4340-BD61-2CEE39F0286E}" type="pres">
      <dgm:prSet presAssocID="{72C9003D-3F7D-4FAA-B552-6F62DBCBB1D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0C3817C-D73F-408B-8ED0-D3A0E45DCBF4}" type="pres">
      <dgm:prSet presAssocID="{03065DC2-5392-4A01-9073-634D503CBD3F}" presName="childText" presStyleLbl="bgAcc1" presStyleIdx="2" presStyleCnt="4" custScaleX="218347" custScaleY="180845" custLinFactNeighborX="1191" custLinFactNeighborY="5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4EFCC-ABE5-491C-9213-EC06BD6329CC}" type="pres">
      <dgm:prSet presAssocID="{0F16380A-9931-4534-81B6-091DD3B3528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A3D7A6E-988D-4036-A34E-70672911621A}" type="pres">
      <dgm:prSet presAssocID="{45337EF6-2B47-44AD-8F2B-80B4AA87DA31}" presName="childText" presStyleLbl="bgAcc1" presStyleIdx="3" presStyleCnt="4" custScaleX="224607" custScaleY="18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42050-F5BA-4BE7-940E-BA7F13D29A41}" type="presOf" srcId="{BFE71591-FBEF-4F0E-928C-6C907E415C4A}" destId="{757D394F-8B13-4984-A5E7-17B27646C801}" srcOrd="0" destOrd="0" presId="urn:microsoft.com/office/officeart/2005/8/layout/hierarchy3"/>
    <dgm:cxn modelId="{B962B0CD-718C-4B56-A2EF-25D0072FB094}" type="presOf" srcId="{B7407948-39BD-464B-8EE3-984E6770EC63}" destId="{574CCF57-74A1-41C8-9237-0CD571FE5634}" srcOrd="1" destOrd="0" presId="urn:microsoft.com/office/officeart/2005/8/layout/hierarchy3"/>
    <dgm:cxn modelId="{A7E094BB-573B-443A-8422-6F31BE535DAA}" type="presOf" srcId="{84EF9D82-84CC-4312-9CB3-6326650D871C}" destId="{4C264DE6-0469-4E49-B924-8A2486BF97C5}" srcOrd="0" destOrd="0" presId="urn:microsoft.com/office/officeart/2005/8/layout/hierarchy3"/>
    <dgm:cxn modelId="{CD0B719B-A387-46D0-81FB-80EDE1997D55}" srcId="{20C6BD06-6ADF-41DD-9422-D9D06A0B5D21}" destId="{CB0296C0-D5FD-484F-A191-F60A88824DCB}" srcOrd="0" destOrd="0" parTransId="{B98F1500-6735-41BA-8291-A1E99C90D46B}" sibTransId="{31ECD6D0-3527-4E1C-9E68-92C2D9233056}"/>
    <dgm:cxn modelId="{876EA9F5-B35B-4CB8-B88F-808CC264B201}" type="presOf" srcId="{0F16380A-9931-4534-81B6-091DD3B3528C}" destId="{4444EFCC-ABE5-491C-9213-EC06BD6329CC}" srcOrd="0" destOrd="0" presId="urn:microsoft.com/office/officeart/2005/8/layout/hierarchy3"/>
    <dgm:cxn modelId="{BEDD891A-EA7C-4E90-920A-2E6274C9F8F1}" srcId="{20C6BD06-6ADF-41DD-9422-D9D06A0B5D21}" destId="{BFE71591-FBEF-4F0E-928C-6C907E415C4A}" srcOrd="1" destOrd="0" parTransId="{C435BCB3-4860-467D-9CCC-0843B666B03B}" sibTransId="{6C2FB21D-930B-438D-86CC-2D9C53F8D70E}"/>
    <dgm:cxn modelId="{0E44798D-6464-4396-9CF1-3C90958153D4}" type="presOf" srcId="{6474D597-EFA8-4484-9434-E09233F31988}" destId="{CC612C12-1C72-4A19-AF14-123C6502AC56}" srcOrd="0" destOrd="0" presId="urn:microsoft.com/office/officeart/2005/8/layout/hierarchy3"/>
    <dgm:cxn modelId="{43243A32-9679-4A1C-8439-639C297A5825}" srcId="{20C6BD06-6ADF-41DD-9422-D9D06A0B5D21}" destId="{B7407948-39BD-464B-8EE3-984E6770EC63}" srcOrd="2" destOrd="0" parTransId="{B09E8240-F8B4-4BF7-9664-CAF68C2F19CB}" sibTransId="{6059BA49-E6BB-47D9-9799-F14C6BEC7CC4}"/>
    <dgm:cxn modelId="{37099FAA-1CFC-44BD-9958-41EF3B31E86E}" type="presOf" srcId="{BFE71591-FBEF-4F0E-928C-6C907E415C4A}" destId="{7C4F47B4-7121-4BA9-B2AC-4BA37BE88896}" srcOrd="1" destOrd="0" presId="urn:microsoft.com/office/officeart/2005/8/layout/hierarchy3"/>
    <dgm:cxn modelId="{40DD58A6-0E41-4222-9778-F5229B337306}" type="presOf" srcId="{20C6BD06-6ADF-41DD-9422-D9D06A0B5D21}" destId="{68C6EA01-04DA-4204-9762-07C46C0A14BE}" srcOrd="0" destOrd="0" presId="urn:microsoft.com/office/officeart/2005/8/layout/hierarchy3"/>
    <dgm:cxn modelId="{5DF3B681-88A6-4489-B611-0DACF71F61D0}" srcId="{CB0296C0-D5FD-484F-A191-F60A88824DCB}" destId="{84EF9D82-84CC-4312-9CB3-6326650D871C}" srcOrd="0" destOrd="0" parTransId="{ABA3A183-022F-4806-9C36-E454855D0BB0}" sibTransId="{844828DC-C356-46BD-AFE0-D5DB42B05695}"/>
    <dgm:cxn modelId="{C5CAEC3C-0158-4D74-A7CA-A22E6C2FE93C}" type="presOf" srcId="{ABA3A183-022F-4806-9C36-E454855D0BB0}" destId="{2E759107-1D20-4DA6-AD5B-47921430CE53}" srcOrd="0" destOrd="0" presId="urn:microsoft.com/office/officeart/2005/8/layout/hierarchy3"/>
    <dgm:cxn modelId="{1BD57F95-E4E0-40A2-B74B-D573E604DA42}" type="presOf" srcId="{B7407948-39BD-464B-8EE3-984E6770EC63}" destId="{6CE51437-8265-4E28-AB3E-DB2717A46DF2}" srcOrd="0" destOrd="0" presId="urn:microsoft.com/office/officeart/2005/8/layout/hierarchy3"/>
    <dgm:cxn modelId="{77069469-7B71-4E8C-8AF2-2FBE0FE61597}" type="presOf" srcId="{03065DC2-5392-4A01-9073-634D503CBD3F}" destId="{20C3817C-D73F-408B-8ED0-D3A0E45DCBF4}" srcOrd="0" destOrd="0" presId="urn:microsoft.com/office/officeart/2005/8/layout/hierarchy3"/>
    <dgm:cxn modelId="{DD259646-1A0C-4639-A5C9-7E3A8EBCD28E}" type="presOf" srcId="{CB0296C0-D5FD-484F-A191-F60A88824DCB}" destId="{726E3884-F672-437B-9515-DFDAFC0BA444}" srcOrd="1" destOrd="0" presId="urn:microsoft.com/office/officeart/2005/8/layout/hierarchy3"/>
    <dgm:cxn modelId="{50C87065-6276-4431-9946-D170B08ACC75}" type="presOf" srcId="{45337EF6-2B47-44AD-8F2B-80B4AA87DA31}" destId="{CA3D7A6E-988D-4036-A34E-70672911621A}" srcOrd="0" destOrd="0" presId="urn:microsoft.com/office/officeart/2005/8/layout/hierarchy3"/>
    <dgm:cxn modelId="{FB6F94A6-39C7-4BFE-B5FD-A820F645B703}" srcId="{CB0296C0-D5FD-484F-A191-F60A88824DCB}" destId="{6474D597-EFA8-4484-9434-E09233F31988}" srcOrd="1" destOrd="0" parTransId="{0D79146B-AD1D-4D16-A3C5-B38AFCC55D09}" sibTransId="{506091C0-D4DD-4670-B0DD-2D28551D0546}"/>
    <dgm:cxn modelId="{6CE0C06A-AC41-42BF-A5E4-6E930E560C55}" type="presOf" srcId="{72C9003D-3F7D-4FAA-B552-6F62DBCBB1D9}" destId="{C7FCE641-D649-4340-BD61-2CEE39F0286E}" srcOrd="0" destOrd="0" presId="urn:microsoft.com/office/officeart/2005/8/layout/hierarchy3"/>
    <dgm:cxn modelId="{DCADB0AC-7EB9-4B59-B85A-BE0328368562}" srcId="{B7407948-39BD-464B-8EE3-984E6770EC63}" destId="{45337EF6-2B47-44AD-8F2B-80B4AA87DA31}" srcOrd="1" destOrd="0" parTransId="{0F16380A-9931-4534-81B6-091DD3B3528C}" sibTransId="{A8B4225A-2C8B-46CC-8F2C-1489486BD63A}"/>
    <dgm:cxn modelId="{C4788C6B-53BF-4486-AA88-4E0424E82CE5}" srcId="{B7407948-39BD-464B-8EE3-984E6770EC63}" destId="{03065DC2-5392-4A01-9073-634D503CBD3F}" srcOrd="0" destOrd="0" parTransId="{72C9003D-3F7D-4FAA-B552-6F62DBCBB1D9}" sibTransId="{C7004CDD-F4F8-49CD-B2B2-E0FFC10108A0}"/>
    <dgm:cxn modelId="{517FF9C6-C0B3-4219-BFE3-394F1508CAC8}" type="presOf" srcId="{0D79146B-AD1D-4D16-A3C5-B38AFCC55D09}" destId="{921BA711-8C90-4AB5-8810-DEB881776A0B}" srcOrd="0" destOrd="0" presId="urn:microsoft.com/office/officeart/2005/8/layout/hierarchy3"/>
    <dgm:cxn modelId="{2C09B211-41E3-41A3-9791-C999BB80F742}" type="presOf" srcId="{CB0296C0-D5FD-484F-A191-F60A88824DCB}" destId="{D20CE1EF-1010-4F12-A534-D8386D503551}" srcOrd="0" destOrd="0" presId="urn:microsoft.com/office/officeart/2005/8/layout/hierarchy3"/>
    <dgm:cxn modelId="{0469C1F1-CBF9-46FA-9AA7-96FBF632A6A6}" type="presParOf" srcId="{68C6EA01-04DA-4204-9762-07C46C0A14BE}" destId="{6ACBFEAC-6844-4FE0-9AF6-9AD2C77687D6}" srcOrd="0" destOrd="0" presId="urn:microsoft.com/office/officeart/2005/8/layout/hierarchy3"/>
    <dgm:cxn modelId="{7AE2615C-9460-4503-850D-7422A05073ED}" type="presParOf" srcId="{6ACBFEAC-6844-4FE0-9AF6-9AD2C77687D6}" destId="{F9344822-00DA-4346-871E-2198BD0BD643}" srcOrd="0" destOrd="0" presId="urn:microsoft.com/office/officeart/2005/8/layout/hierarchy3"/>
    <dgm:cxn modelId="{76D35533-D32D-4063-8CB0-0D37F76E31DD}" type="presParOf" srcId="{F9344822-00DA-4346-871E-2198BD0BD643}" destId="{D20CE1EF-1010-4F12-A534-D8386D503551}" srcOrd="0" destOrd="0" presId="urn:microsoft.com/office/officeart/2005/8/layout/hierarchy3"/>
    <dgm:cxn modelId="{246846FA-832D-42C4-BE10-99B2A41499B1}" type="presParOf" srcId="{F9344822-00DA-4346-871E-2198BD0BD643}" destId="{726E3884-F672-437B-9515-DFDAFC0BA444}" srcOrd="1" destOrd="0" presId="urn:microsoft.com/office/officeart/2005/8/layout/hierarchy3"/>
    <dgm:cxn modelId="{66F4CC3B-2CB3-4CAB-BEAC-F539CCF314A1}" type="presParOf" srcId="{6ACBFEAC-6844-4FE0-9AF6-9AD2C77687D6}" destId="{6360812C-0729-4F14-A014-56C0F46DACFD}" srcOrd="1" destOrd="0" presId="urn:microsoft.com/office/officeart/2005/8/layout/hierarchy3"/>
    <dgm:cxn modelId="{E7083CA3-FC75-4974-B3B9-5146DA492A58}" type="presParOf" srcId="{6360812C-0729-4F14-A014-56C0F46DACFD}" destId="{2E759107-1D20-4DA6-AD5B-47921430CE53}" srcOrd="0" destOrd="0" presId="urn:microsoft.com/office/officeart/2005/8/layout/hierarchy3"/>
    <dgm:cxn modelId="{6CF7161E-E40B-4EC1-AADA-7C99E6D86087}" type="presParOf" srcId="{6360812C-0729-4F14-A014-56C0F46DACFD}" destId="{4C264DE6-0469-4E49-B924-8A2486BF97C5}" srcOrd="1" destOrd="0" presId="urn:microsoft.com/office/officeart/2005/8/layout/hierarchy3"/>
    <dgm:cxn modelId="{6BAAAFBA-F3F0-4AB4-8520-994971CDEDE5}" type="presParOf" srcId="{6360812C-0729-4F14-A014-56C0F46DACFD}" destId="{921BA711-8C90-4AB5-8810-DEB881776A0B}" srcOrd="2" destOrd="0" presId="urn:microsoft.com/office/officeart/2005/8/layout/hierarchy3"/>
    <dgm:cxn modelId="{FB1F1DC9-8587-4923-905E-193314FE4438}" type="presParOf" srcId="{6360812C-0729-4F14-A014-56C0F46DACFD}" destId="{CC612C12-1C72-4A19-AF14-123C6502AC56}" srcOrd="3" destOrd="0" presId="urn:microsoft.com/office/officeart/2005/8/layout/hierarchy3"/>
    <dgm:cxn modelId="{F4111105-D7D5-4917-B175-46492C19A093}" type="presParOf" srcId="{68C6EA01-04DA-4204-9762-07C46C0A14BE}" destId="{5AA0B6A0-5EC3-4802-BFE3-76689936EEFB}" srcOrd="1" destOrd="0" presId="urn:microsoft.com/office/officeart/2005/8/layout/hierarchy3"/>
    <dgm:cxn modelId="{3E88D90D-4FC3-4309-89C2-39773200714E}" type="presParOf" srcId="{5AA0B6A0-5EC3-4802-BFE3-76689936EEFB}" destId="{633B7BD6-893F-43C6-98E5-0CF6F7966B0F}" srcOrd="0" destOrd="0" presId="urn:microsoft.com/office/officeart/2005/8/layout/hierarchy3"/>
    <dgm:cxn modelId="{006AEAD3-DC8F-48AE-AD8C-DD3DD2E9261E}" type="presParOf" srcId="{633B7BD6-893F-43C6-98E5-0CF6F7966B0F}" destId="{757D394F-8B13-4984-A5E7-17B27646C801}" srcOrd="0" destOrd="0" presId="urn:microsoft.com/office/officeart/2005/8/layout/hierarchy3"/>
    <dgm:cxn modelId="{B6AF18D9-4871-4572-B292-3AAD715C76C7}" type="presParOf" srcId="{633B7BD6-893F-43C6-98E5-0CF6F7966B0F}" destId="{7C4F47B4-7121-4BA9-B2AC-4BA37BE88896}" srcOrd="1" destOrd="0" presId="urn:microsoft.com/office/officeart/2005/8/layout/hierarchy3"/>
    <dgm:cxn modelId="{94899743-AD0F-4623-B182-5FB1A8B9C681}" type="presParOf" srcId="{5AA0B6A0-5EC3-4802-BFE3-76689936EEFB}" destId="{1BA342F5-0C97-43A4-A5EC-46170DBC6030}" srcOrd="1" destOrd="0" presId="urn:microsoft.com/office/officeart/2005/8/layout/hierarchy3"/>
    <dgm:cxn modelId="{E3968CDD-9A00-474B-9C66-E2EED3A2D48E}" type="presParOf" srcId="{68C6EA01-04DA-4204-9762-07C46C0A14BE}" destId="{843BF1C8-9EDC-47DB-8C90-5732ED5B4A6F}" srcOrd="2" destOrd="0" presId="urn:microsoft.com/office/officeart/2005/8/layout/hierarchy3"/>
    <dgm:cxn modelId="{3183B0FD-48FB-457C-B0DA-8B61BEEB8901}" type="presParOf" srcId="{843BF1C8-9EDC-47DB-8C90-5732ED5B4A6F}" destId="{F8D8F043-ADD0-4C55-A210-B215852AA1A9}" srcOrd="0" destOrd="0" presId="urn:microsoft.com/office/officeart/2005/8/layout/hierarchy3"/>
    <dgm:cxn modelId="{5F162F28-A3DD-4262-982D-3AFA6B0F5A4C}" type="presParOf" srcId="{F8D8F043-ADD0-4C55-A210-B215852AA1A9}" destId="{6CE51437-8265-4E28-AB3E-DB2717A46DF2}" srcOrd="0" destOrd="0" presId="urn:microsoft.com/office/officeart/2005/8/layout/hierarchy3"/>
    <dgm:cxn modelId="{E00F833A-C0CC-4477-AE0C-BDDA5ED02164}" type="presParOf" srcId="{F8D8F043-ADD0-4C55-A210-B215852AA1A9}" destId="{574CCF57-74A1-41C8-9237-0CD571FE5634}" srcOrd="1" destOrd="0" presId="urn:microsoft.com/office/officeart/2005/8/layout/hierarchy3"/>
    <dgm:cxn modelId="{E8ECA736-B237-4F0D-B5B2-005B8967A5E3}" type="presParOf" srcId="{843BF1C8-9EDC-47DB-8C90-5732ED5B4A6F}" destId="{0AF4BDF8-05BE-4B0F-AC8D-233E05711D60}" srcOrd="1" destOrd="0" presId="urn:microsoft.com/office/officeart/2005/8/layout/hierarchy3"/>
    <dgm:cxn modelId="{7C0FCFCD-CD24-4750-B5AA-05B4C7640F40}" type="presParOf" srcId="{0AF4BDF8-05BE-4B0F-AC8D-233E05711D60}" destId="{C7FCE641-D649-4340-BD61-2CEE39F0286E}" srcOrd="0" destOrd="0" presId="urn:microsoft.com/office/officeart/2005/8/layout/hierarchy3"/>
    <dgm:cxn modelId="{2A817A5C-DA62-4442-9B04-C916E921ECF6}" type="presParOf" srcId="{0AF4BDF8-05BE-4B0F-AC8D-233E05711D60}" destId="{20C3817C-D73F-408B-8ED0-D3A0E45DCBF4}" srcOrd="1" destOrd="0" presId="urn:microsoft.com/office/officeart/2005/8/layout/hierarchy3"/>
    <dgm:cxn modelId="{5979C6C5-BD4F-4B77-9B55-5BCDD1F61F7A}" type="presParOf" srcId="{0AF4BDF8-05BE-4B0F-AC8D-233E05711D60}" destId="{4444EFCC-ABE5-491C-9213-EC06BD6329CC}" srcOrd="2" destOrd="0" presId="urn:microsoft.com/office/officeart/2005/8/layout/hierarchy3"/>
    <dgm:cxn modelId="{40511A47-FE27-4734-AE11-9C69D84A1DE5}" type="presParOf" srcId="{0AF4BDF8-05BE-4B0F-AC8D-233E05711D60}" destId="{CA3D7A6E-988D-4036-A34E-7067291162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CE1EF-1010-4F12-A534-D8386D503551}">
      <dsp:nvSpPr>
        <dsp:cNvPr id="0" name=""/>
        <dsp:cNvSpPr/>
      </dsp:nvSpPr>
      <dsp:spPr>
        <a:xfrm>
          <a:off x="0" y="444854"/>
          <a:ext cx="2541192" cy="119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Эталонные формы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38" y="479892"/>
        <a:ext cx="2471116" cy="1126203"/>
      </dsp:txXfrm>
    </dsp:sp>
    <dsp:sp modelId="{2E759107-1D20-4DA6-AD5B-47921430CE53}">
      <dsp:nvSpPr>
        <dsp:cNvPr id="0" name=""/>
        <dsp:cNvSpPr/>
      </dsp:nvSpPr>
      <dsp:spPr>
        <a:xfrm>
          <a:off x="254119" y="1641134"/>
          <a:ext cx="254270" cy="742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017"/>
              </a:lnTo>
              <a:lnTo>
                <a:pt x="254270" y="742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64DE6-0469-4E49-B924-8A2486BF97C5}">
      <dsp:nvSpPr>
        <dsp:cNvPr id="0" name=""/>
        <dsp:cNvSpPr/>
      </dsp:nvSpPr>
      <dsp:spPr>
        <a:xfrm>
          <a:off x="508389" y="1800585"/>
          <a:ext cx="2384351" cy="1165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плоские (круг, квадрат, треугольник, овал)</a:t>
          </a:r>
        </a:p>
      </dsp:txBody>
      <dsp:txXfrm>
        <a:off x="542515" y="1834711"/>
        <a:ext cx="2316099" cy="1096882"/>
      </dsp:txXfrm>
    </dsp:sp>
    <dsp:sp modelId="{921BA711-8C90-4AB5-8810-DEB881776A0B}">
      <dsp:nvSpPr>
        <dsp:cNvPr id="0" name=""/>
        <dsp:cNvSpPr/>
      </dsp:nvSpPr>
      <dsp:spPr>
        <a:xfrm>
          <a:off x="254119" y="1641134"/>
          <a:ext cx="254270" cy="2079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700"/>
              </a:lnTo>
              <a:lnTo>
                <a:pt x="254270" y="2079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12C12-1C72-4A19-AF14-123C6502AC56}">
      <dsp:nvSpPr>
        <dsp:cNvPr id="0" name=""/>
        <dsp:cNvSpPr/>
      </dsp:nvSpPr>
      <dsp:spPr>
        <a:xfrm>
          <a:off x="508389" y="3121415"/>
          <a:ext cx="2335475" cy="119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объемные (куб, шар, кирпичик, призма, конус, цилиндр)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502" y="3156528"/>
        <a:ext cx="2265249" cy="1128613"/>
      </dsp:txXfrm>
    </dsp:sp>
    <dsp:sp modelId="{757D394F-8B13-4984-A5E7-17B27646C801}">
      <dsp:nvSpPr>
        <dsp:cNvPr id="0" name=""/>
        <dsp:cNvSpPr/>
      </dsp:nvSpPr>
      <dsp:spPr>
        <a:xfrm>
          <a:off x="3000183" y="485098"/>
          <a:ext cx="2143559" cy="1015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Эталонные величины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9914" y="514829"/>
        <a:ext cx="2084097" cy="955638"/>
      </dsp:txXfrm>
    </dsp:sp>
    <dsp:sp modelId="{6CE51437-8265-4E28-AB3E-DB2717A46DF2}">
      <dsp:nvSpPr>
        <dsp:cNvPr id="0" name=""/>
        <dsp:cNvSpPr/>
      </dsp:nvSpPr>
      <dsp:spPr>
        <a:xfrm>
          <a:off x="5439665" y="423231"/>
          <a:ext cx="2632828" cy="113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Эталоны цвета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3024" y="456590"/>
        <a:ext cx="2566110" cy="1072259"/>
      </dsp:txXfrm>
    </dsp:sp>
    <dsp:sp modelId="{C7FCE641-D649-4340-BD61-2CEE39F0286E}">
      <dsp:nvSpPr>
        <dsp:cNvPr id="0" name=""/>
        <dsp:cNvSpPr/>
      </dsp:nvSpPr>
      <dsp:spPr>
        <a:xfrm>
          <a:off x="5702948" y="1562209"/>
          <a:ext cx="143169" cy="781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93"/>
              </a:lnTo>
              <a:lnTo>
                <a:pt x="143169" y="781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3817C-D73F-408B-8ED0-D3A0E45DCBF4}">
      <dsp:nvSpPr>
        <dsp:cNvPr id="0" name=""/>
        <dsp:cNvSpPr/>
      </dsp:nvSpPr>
      <dsp:spPr>
        <a:xfrm>
          <a:off x="5846117" y="1780270"/>
          <a:ext cx="2175715" cy="1126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узнавание основных цветов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79104" y="1813257"/>
        <a:ext cx="2109741" cy="1060293"/>
      </dsp:txXfrm>
    </dsp:sp>
    <dsp:sp modelId="{4444EFCC-ABE5-491C-9213-EC06BD6329CC}">
      <dsp:nvSpPr>
        <dsp:cNvPr id="0" name=""/>
        <dsp:cNvSpPr/>
      </dsp:nvSpPr>
      <dsp:spPr>
        <a:xfrm>
          <a:off x="5702948" y="1562209"/>
          <a:ext cx="131301" cy="2043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3180"/>
              </a:lnTo>
              <a:lnTo>
                <a:pt x="131301" y="20431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D7A6E-988D-4036-A34E-70672911621A}">
      <dsp:nvSpPr>
        <dsp:cNvPr id="0" name=""/>
        <dsp:cNvSpPr/>
      </dsp:nvSpPr>
      <dsp:spPr>
        <a:xfrm>
          <a:off x="5834249" y="3025245"/>
          <a:ext cx="2238093" cy="1160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соотнесение основных цветов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8233" y="3059229"/>
        <a:ext cx="2170125" cy="1092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92;&#1083;&#1077;&#1096;&#1082;&#1072;%20&#1087;&#1086;&#1089;&#1083;&#1077;&#1076;&#1085;&#1077;&#1077;\&#1053;&#1045;&#1043;&#1054;&#1042;&#1054;&#1056;&#1071;&#1065;&#1048;&#1045;&#1044;&#1045;&#1058;&#1048;\2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92;&#1083;&#1077;&#1096;&#1082;&#1072;%20&#1087;&#1086;&#1089;&#1083;&#1077;&#1076;&#1085;&#1077;&#1077;\&#1053;&#1045;&#1043;&#1054;&#1042;&#1054;&#1056;&#1071;&#1065;&#1048;&#1045;&#1044;&#1045;&#1058;&#1048;\3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92;&#1083;&#1077;&#1096;&#1082;&#1072;%20&#1087;&#1086;&#1089;&#1083;&#1077;&#1076;&#1085;&#1077;&#1077;\&#1053;&#1045;&#1043;&#1054;&#1042;&#1054;&#1056;&#1071;&#1065;&#1048;&#1045;&#1044;&#1045;&#1058;&#1048;\1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85728"/>
            <a:ext cx="7772400" cy="4071966"/>
          </a:xfrm>
        </p:spPr>
        <p:txBody>
          <a:bodyPr>
            <a:normAutofit lnSpcReduction="10000"/>
          </a:bodyPr>
          <a:lstStyle/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БЮДЖЕТНОЕ УЧРЕЖДЕНИЕ ОРЛОВСКОЙ ОБЛАСТИ</a:t>
            </a:r>
            <a:br>
              <a:rPr lang="ru-RU" sz="1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ДЕТЕЙ, НУЖДАЮЩИХСЯ В ПСИХОЛОГО-ПЕДАГОГИЧЕСКОЙ, МЕДИЦИНСКОЙ И СОЦИАЛЬНОЙ ПОМОЩИ</a:t>
            </a:r>
            <a:br>
              <a:rPr lang="ru-RU" sz="1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«ОРЛОВСКИЙ РЕГИОНАЛЬНЫЙ ЦЕНТР ПСИХОЛОГО – ПЕДАГОГИЧЕСКОЙ, МЕДИЦИНСКОЙ И СОЦИАЛЬНОЙ ПОМОЩИ»</a:t>
            </a:r>
          </a:p>
          <a:p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работы дефектолога с детьми раннего возраста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задержкой речевого развития…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220072" y="4233873"/>
            <a:ext cx="36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cs typeface="Times New Roman" pitchFamily="18" charset="0"/>
              </a:rPr>
              <a:t>Учитель-дефектолог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Харнавцова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 М.Е.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851916" y="5484228"/>
            <a:ext cx="1196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2021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графических навыков</a:t>
            </a: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неговорящие дети\13716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340465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неговорящие дети\Разрежь-по-линиям-Задания-для-вырезания-Занятия-с-ножницами-581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714620"/>
            <a:ext cx="2794580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E:\неговорящие дети\hello_html_221810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2422265" cy="302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43529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000108"/>
            <a:ext cx="8715436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65575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рекомендации</a:t>
            </a:r>
            <a:b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развитию импрессивной речи у детей раннего возраста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500306"/>
            <a:ext cx="5111750" cy="3625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            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Игры с коллекцией игрушек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endParaRPr lang="ru-RU" sz="1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58204" cy="4691063"/>
          </a:xfrm>
        </p:spPr>
        <p:txBody>
          <a:bodyPr/>
          <a:lstStyle/>
          <a:p>
            <a:r>
              <a:rPr lang="ru-RU" b="1" dirty="0" smtClean="0"/>
              <a:t>              </a:t>
            </a:r>
          </a:p>
          <a:p>
            <a:r>
              <a:rPr lang="ru-RU" b="1" dirty="0" smtClean="0"/>
              <a:t>                 «Умный пальчик»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221457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https://avatars.mds.yandex.net/get-zen_doc/1860870/pub_5eb4284ad3478357e02f5f21_5eb42d9a583b5267023fc43b/scale_120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14752"/>
            <a:ext cx="2500330" cy="232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занятия дети\IMG-20191001-WA0001.jpg"/>
          <p:cNvPicPr>
            <a:picLocks noChangeAspect="1" noChangeArrowheads="1"/>
          </p:cNvPicPr>
          <p:nvPr/>
        </p:nvPicPr>
        <p:blipFill>
          <a:blip r:embed="rId4"/>
          <a:srcRect b="36586"/>
          <a:stretch>
            <a:fillRect/>
          </a:stretch>
        </p:blipFill>
        <p:spPr bwMode="auto">
          <a:xfrm>
            <a:off x="6357950" y="1785926"/>
            <a:ext cx="240383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45706" y="1571612"/>
            <a:ext cx="455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</a:t>
            </a:r>
            <a:r>
              <a:rPr lang="ru-RU" sz="1600" b="1" dirty="0" smtClean="0"/>
              <a:t>«Грибки»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экспрессивной речи</a:t>
            </a:r>
            <a:b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звукоподражания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535113"/>
            <a:ext cx="4043362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3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928670"/>
            <a:ext cx="8572560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767918"/>
            <a:ext cx="8501122" cy="5732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85729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экспрессивной речи</a:t>
            </a:r>
            <a:b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b="1" dirty="0" smtClean="0"/>
              <a:t> </a:t>
            </a:r>
            <a:r>
              <a:rPr lang="ru-RU" sz="2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Неговорящие</a:t>
            </a: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</a:t>
            </a:r>
            <a:r>
              <a:rPr lang="ru-RU" sz="2500" dirty="0" smtClean="0">
                <a:solidFill>
                  <a:srgbClr val="002060"/>
                </a:solidFill>
              </a:rPr>
              <a:t> </a:t>
            </a:r>
            <a:r>
              <a:rPr lang="ru-RU" sz="2500" dirty="0" smtClean="0"/>
              <a:t>- достаточно полиморфная категория детей, но всех их объединяет то,</a:t>
            </a:r>
            <a:br>
              <a:rPr lang="ru-RU" sz="2500" dirty="0" smtClean="0"/>
            </a:br>
            <a:r>
              <a:rPr lang="ru-RU" sz="2500" dirty="0" smtClean="0"/>
              <a:t> что они имеют стойкую задержку в развитии речи </a:t>
            </a:r>
            <a:br>
              <a:rPr lang="ru-RU" sz="2500" dirty="0" smtClean="0"/>
            </a:br>
            <a:endParaRPr lang="ru-RU" sz="2500" dirty="0"/>
          </a:p>
        </p:txBody>
      </p:sp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214950"/>
            <a:ext cx="8858280" cy="164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60722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развития ребенка к двум годам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§   Ребенок соотносит конфигурацию объемной геометрической фигуры с плоским изображением; накладывает по образцу (раскладывает вкладыши разной величины или формы в аналогичные отверстия на доске).</a:t>
            </a:r>
            <a:br>
              <a:rPr lang="ru-RU" sz="1200" dirty="0" smtClean="0"/>
            </a:br>
            <a:r>
              <a:rPr lang="ru-RU" sz="1200" dirty="0" smtClean="0"/>
              <a:t>§   Ориентируется в трех и более контрастных величинах (собирает трехместную матрешку и другие вкладыши после показа).</a:t>
            </a:r>
            <a:br>
              <a:rPr lang="ru-RU" sz="1200" dirty="0" smtClean="0"/>
            </a:br>
            <a:r>
              <a:rPr lang="ru-RU" sz="1200" dirty="0" smtClean="0"/>
              <a:t>§   Ориентируется в 3-4-х цветах (подбирает к образцу).</a:t>
            </a:r>
            <a:br>
              <a:rPr lang="ru-RU" sz="1200" dirty="0" smtClean="0"/>
            </a:br>
            <a:r>
              <a:rPr lang="ru-RU" sz="1200" dirty="0" smtClean="0"/>
              <a:t>§   Начинает распознавать вес, фактуру, температуру предметов (тяжелый, легкий, мягкий, твердый, холодный, теплый).</a:t>
            </a:r>
            <a:br>
              <a:rPr lang="ru-RU" sz="1200" dirty="0" smtClean="0"/>
            </a:br>
            <a:r>
              <a:rPr lang="ru-RU" sz="1200" dirty="0" smtClean="0"/>
              <a:t>§   В рамках листа проводит вертикальные, горизонтальные, округлые, короткие и длинные линии. Называет то, что рисует.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действия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§   Проявляет сообразительность - достает сачком из воды понравившуюся игрушку.</a:t>
            </a:r>
            <a:br>
              <a:rPr lang="ru-RU" sz="1200" dirty="0" smtClean="0"/>
            </a:br>
            <a:r>
              <a:rPr lang="ru-RU" sz="1200" dirty="0" smtClean="0"/>
              <a:t>§   Производит несколько последовательных игровых действий или сам решает игровую ситуацию после предъявления игрового материала. Использует предметы-заместители.</a:t>
            </a:r>
            <a:br>
              <a:rPr lang="ru-RU" sz="1200" dirty="0" smtClean="0"/>
            </a:br>
            <a:r>
              <a:rPr lang="ru-RU" sz="1200" dirty="0" smtClean="0"/>
              <a:t>§   Выполняет два последовательных сюжетных действия с игрушкой (баюкает, кормит куклу) по подражанию.</a:t>
            </a:r>
            <a:br>
              <a:rPr lang="ru-RU" sz="1200" dirty="0" smtClean="0"/>
            </a:br>
            <a:r>
              <a:rPr lang="ru-RU" sz="1200" dirty="0" smtClean="0"/>
              <a:t>§   Подражает действию близкого взрослого.</a:t>
            </a:r>
            <a:br>
              <a:rPr lang="ru-RU" sz="1200" dirty="0" smtClean="0"/>
            </a:br>
            <a:r>
              <a:rPr lang="ru-RU" sz="1200" dirty="0" smtClean="0"/>
              <a:t>§   Сооружает из кубиков постройки для мелких игрушек: забор, дом, дорожку а) по просьбе взрослого; б) по образцу; в) самостоятельно.</a:t>
            </a:r>
            <a:br>
              <a:rPr lang="ru-RU" sz="1200" dirty="0" smtClean="0"/>
            </a:br>
            <a:r>
              <a:rPr lang="ru-RU" sz="1200" dirty="0" smtClean="0"/>
              <a:t>§   Играет рядом со сверстниками одинаковыми игрушками.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214950"/>
            <a:ext cx="8858280" cy="164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Показатели развития ребенка к двум годам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развитие. Понимание речи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§   Понимает короткий рассказ (без показа действия) о знакомых событиях.</a:t>
            </a:r>
            <a:br>
              <a:rPr lang="ru-RU" sz="1200" dirty="0" smtClean="0"/>
            </a:br>
            <a:r>
              <a:rPr lang="ru-RU" sz="1200" dirty="0" smtClean="0"/>
              <a:t>§   Выполняет инструкцию (до трех поручений).</a:t>
            </a:r>
            <a:br>
              <a:rPr lang="ru-RU" sz="1200" dirty="0" smtClean="0"/>
            </a:br>
            <a:r>
              <a:rPr lang="ru-RU" sz="1200" dirty="0" smtClean="0"/>
              <a:t>§   Знает детали лица: губы, зубы, язык, уши и части тела (руки, ноги и т.д.)</a:t>
            </a:r>
            <a:br>
              <a:rPr lang="ru-RU" sz="1200" dirty="0" smtClean="0"/>
            </a:br>
            <a:r>
              <a:rPr lang="ru-RU" sz="1200" dirty="0" smtClean="0"/>
              <a:t>§   Активный словарь приблизительно 200-300 слов.</a:t>
            </a:r>
            <a:br>
              <a:rPr lang="ru-RU" sz="1200" dirty="0" smtClean="0"/>
            </a:br>
            <a:r>
              <a:rPr lang="ru-RU" sz="1200" dirty="0" smtClean="0"/>
              <a:t>§   Использует предложения из 2-3-х слов.</a:t>
            </a:r>
            <a:br>
              <a:rPr lang="ru-RU" sz="1200" dirty="0" smtClean="0"/>
            </a:br>
            <a:r>
              <a:rPr lang="ru-RU" sz="1200" dirty="0" smtClean="0"/>
              <a:t>§   Фраза не сформирована.</a:t>
            </a:r>
            <a:br>
              <a:rPr lang="ru-RU" sz="1200" dirty="0" smtClean="0"/>
            </a:br>
            <a:r>
              <a:rPr lang="ru-RU" sz="1200" dirty="0" smtClean="0"/>
              <a:t>§   Начинает употреблять прилагательные, местоимения, предлоги, наречия.</a:t>
            </a:r>
            <a:br>
              <a:rPr lang="ru-RU" sz="1200" dirty="0" smtClean="0"/>
            </a:br>
            <a:r>
              <a:rPr lang="ru-RU" sz="1200" dirty="0" smtClean="0"/>
              <a:t>§   Договаривает четверостишия в знакомых стихах, подпевает.</a:t>
            </a:r>
            <a:br>
              <a:rPr lang="ru-RU" sz="1200" dirty="0" smtClean="0"/>
            </a:br>
            <a:r>
              <a:rPr lang="ru-RU" sz="1200" dirty="0" smtClean="0"/>
              <a:t>§   В 2-3-х предложениях рассказывает о том, что видит в данный момент.</a:t>
            </a:r>
            <a:br>
              <a:rPr lang="ru-RU" sz="1200" dirty="0" smtClean="0"/>
            </a:br>
            <a:r>
              <a:rPr lang="ru-RU" sz="1200" dirty="0" smtClean="0"/>
              <a:t>§   Задает вопросы.</a:t>
            </a:r>
            <a:br>
              <a:rPr lang="ru-RU" sz="1200" dirty="0" smtClean="0"/>
            </a:br>
            <a:r>
              <a:rPr lang="ru-RU" sz="1200" dirty="0" smtClean="0"/>
              <a:t>§   Называет предметы по картинке: а) по просьбе взрослого; б) самостоятельно.</a:t>
            </a:r>
            <a:br>
              <a:rPr lang="ru-RU" sz="1200" dirty="0" smtClean="0"/>
            </a:br>
            <a:r>
              <a:rPr lang="ru-RU" sz="1200" dirty="0" smtClean="0"/>
              <a:t>§   Дает себе оценку: «хороший», «большой».</a:t>
            </a:r>
            <a:br>
              <a:rPr lang="ru-RU" sz="1200" dirty="0" smtClean="0"/>
            </a:br>
            <a:r>
              <a:rPr lang="ru-RU" sz="1200" dirty="0" smtClean="0"/>
              <a:t>§   Говорит: «до свидания», «пока», «спасибо», «здравствуйте».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214950"/>
            <a:ext cx="8858280" cy="164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развития детей с диагнозом</a:t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«Задержка речевого развития»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> -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поведения</a:t>
            </a:r>
            <a:r>
              <a:rPr lang="ru-RU" sz="2000" i="1" dirty="0" smtClean="0"/>
              <a:t>: </a:t>
            </a:r>
            <a:r>
              <a:rPr lang="ru-RU" sz="2000" dirty="0" smtClean="0"/>
              <a:t>(</a:t>
            </a:r>
            <a:r>
              <a:rPr lang="ru-RU" sz="2000" dirty="0" err="1" smtClean="0"/>
              <a:t>гипервозбудимость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расторможенность, либо, пассивность, инфантильность).</a:t>
            </a:r>
            <a:br>
              <a:rPr lang="ru-RU" sz="2000" dirty="0" smtClean="0"/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Внимание </a:t>
            </a:r>
            <a:r>
              <a:rPr lang="ru-RU" sz="2000" dirty="0" smtClean="0"/>
              <a:t>непроизвольное, неустойчивое. </a:t>
            </a:r>
            <a:br>
              <a:rPr lang="ru-RU" sz="2000" dirty="0" smtClean="0"/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-Игровая деятельность </a:t>
            </a:r>
            <a:r>
              <a:rPr lang="ru-RU" sz="2000" dirty="0" smtClean="0"/>
              <a:t>- на уровне нецеленаправленного манипулирования игрушками.</a:t>
            </a:r>
            <a:br>
              <a:rPr lang="ru-RU" sz="2000" dirty="0" smtClean="0"/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-Моторная неловкость</a:t>
            </a:r>
            <a:r>
              <a:rPr lang="ru-RU" sz="2000" i="1" dirty="0" smtClean="0"/>
              <a:t>, </a:t>
            </a:r>
            <a:r>
              <a:rPr lang="ru-RU" sz="2000" dirty="0" smtClean="0"/>
              <a:t>плохо развиты движения кисти,</a:t>
            </a:r>
            <a:br>
              <a:rPr lang="ru-RU" sz="2000" dirty="0" smtClean="0"/>
            </a:br>
            <a:r>
              <a:rPr lang="ru-RU" sz="2000" dirty="0" smtClean="0"/>
              <a:t> тонкие движения пальцев, невозможность скоординировано выполнить движения губами, языком.</a:t>
            </a:r>
            <a:br>
              <a:rPr lang="ru-RU" sz="2000" dirty="0" smtClean="0"/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-Характерная особенность речи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dirty="0" smtClean="0"/>
              <a:t>неправильное звукопроизношение.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214950"/>
            <a:ext cx="8858280" cy="164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357166"/>
            <a:ext cx="6143668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71635"/>
          </a:xfrm>
        </p:spPr>
        <p:txBody>
          <a:bodyPr>
            <a:normAutofit/>
          </a:bodyPr>
          <a:lstStyle/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b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коррекционно-развивающей работы</a:t>
            </a:r>
            <a:b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7929618" cy="3929090"/>
          </a:xfrm>
        </p:spPr>
        <p:txBody>
          <a:bodyPr>
            <a:normAutofit/>
          </a:bodyPr>
          <a:lstStyle/>
          <a:p>
            <a:r>
              <a:rPr lang="ru-RU" sz="2300" dirty="0" smtClean="0">
                <a:solidFill>
                  <a:schemeClr val="tx1"/>
                </a:solidFill>
              </a:rPr>
              <a:t/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000240"/>
            <a:ext cx="235745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моторных функций (общей моторики, мелкой моторики, артикуляционной моторики)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0826" y="2071678"/>
            <a:ext cx="235745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графических навыков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2143116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психических функций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3571876"/>
            <a:ext cx="3500462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пропедевтика  математических представлений: формирование сенсорных эталонов, навыков ориентировочного и конструктивного праксиса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5" descr="фyhh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214950"/>
            <a:ext cx="7429552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психических функций</a:t>
            </a: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pPr marL="0" indent="358775" algn="ctr">
              <a:buNone/>
            </a:pPr>
            <a:r>
              <a:rPr lang="ru-RU" sz="1800" dirty="0" smtClean="0"/>
              <a:t>Все психические процессы: ощущение, восприятие, внимание, память, воображение-развиваются с прямым участием речи.</a:t>
            </a:r>
          </a:p>
          <a:p>
            <a:pPr marL="0" indent="358775" algn="ctr">
              <a:buNone/>
            </a:pPr>
            <a:r>
              <a:rPr lang="ru-RU" sz="1800" dirty="0" smtClean="0"/>
              <a:t>Т.е., с одной стороны, речь перестраивает все психические процессы ребёнка.</a:t>
            </a:r>
          </a:p>
          <a:p>
            <a:pPr marL="0" indent="358775" algn="ctr">
              <a:buNone/>
            </a:pPr>
            <a:r>
              <a:rPr lang="ru-RU" sz="1800" dirty="0" smtClean="0"/>
              <a:t>С другой стороны, развитие психических процессов провоцирует ребёнка на разговоры, т.о. положительно влияет на развитие речи.</a:t>
            </a:r>
          </a:p>
          <a:p>
            <a:pPr marL="0" indent="358775" algn="ctr">
              <a:buNone/>
            </a:pPr>
            <a:endParaRPr lang="ru-RU" sz="1800" dirty="0" smtClean="0"/>
          </a:p>
          <a:p>
            <a:pPr marL="0" indent="358775" algn="ctr">
              <a:buNone/>
            </a:pPr>
            <a:endParaRPr lang="ru-RU" sz="1800" dirty="0" smtClean="0"/>
          </a:p>
          <a:p>
            <a:pPr marL="0" indent="358775" algn="ctr">
              <a:buNone/>
            </a:pPr>
            <a:endParaRPr lang="ru-RU" sz="1800" dirty="0" smtClean="0"/>
          </a:p>
          <a:p>
            <a:pPr marL="0" indent="358775">
              <a:buNone/>
            </a:pPr>
            <a:endParaRPr lang="ru-RU" sz="1800" dirty="0" smtClean="0"/>
          </a:p>
          <a:p>
            <a:pPr marL="0" indent="358775" algn="ctr">
              <a:buNone/>
            </a:pPr>
            <a:endParaRPr lang="ru-RU" sz="1800" dirty="0" smtClean="0"/>
          </a:p>
          <a:p>
            <a:pPr marL="0" indent="358775" algn="ctr"/>
            <a:endParaRPr lang="ru-RU" sz="1800" dirty="0" smtClean="0"/>
          </a:p>
          <a:p>
            <a:pPr marL="0" indent="358775"/>
            <a:endParaRPr lang="ru-RU" sz="1800" dirty="0" smtClean="0"/>
          </a:p>
          <a:p>
            <a:pPr marL="0" indent="358775"/>
            <a:endParaRPr lang="ru-RU" sz="1800" dirty="0" smtClean="0"/>
          </a:p>
          <a:p>
            <a:pPr marL="0" indent="358775" algn="ctr"/>
            <a:endParaRPr lang="ru-RU" sz="1800" dirty="0" smtClean="0"/>
          </a:p>
          <a:p>
            <a:pPr marL="0" indent="358775" algn="ctr">
              <a:buNone/>
            </a:pPr>
            <a:r>
              <a:rPr lang="ru-RU" sz="1800" dirty="0" smtClean="0"/>
              <a:t>Познавательные процессы не даны ребёнку от рождения, их нужно развивать.</a:t>
            </a:r>
            <a:endParaRPr lang="ru-RU" sz="1800" dirty="0"/>
          </a:p>
        </p:txBody>
      </p:sp>
      <p:pic>
        <p:nvPicPr>
          <p:cNvPr id="7" name="Picture 3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143248"/>
            <a:ext cx="342902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://www.lady-zaza.ru/wp-content/uploads/2012/12/1-solenoe-testo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357694"/>
            <a:ext cx="2900354" cy="217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activkiddy.ru/wp-content/uploads/2011/06/%D0%B1%D0%B0%D0%B1%D0%BE%D1%87%D0%BA%D0%B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256"/>
            <a:ext cx="277068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dirty="0" smtClean="0"/>
              <a:t>  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мелкой моторики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04309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57950" y="1535113"/>
            <a:ext cx="2328850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3" descr="http://farm9.staticflickr.com/8051/8438570399_aca21a68b6_c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r="49960" b="4819"/>
          <a:stretch>
            <a:fillRect/>
          </a:stretch>
        </p:blipFill>
        <p:spPr bwMode="auto">
          <a:xfrm>
            <a:off x="357158" y="1214422"/>
            <a:ext cx="250033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img4.searchmasterclass.net/uploads/posts/2013-07-08/37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214554"/>
            <a:ext cx="2866405" cy="2475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3" descr="http://www.maam.ru/upload/blogs/detsad-228272-1427968665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142984"/>
            <a:ext cx="2862264" cy="226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259632" y="2348879"/>
            <a:ext cx="648072" cy="28803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 flipV="1">
            <a:off x="8028384" y="1643050"/>
            <a:ext cx="432047" cy="9218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182" y="4000504"/>
            <a:ext cx="2071702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большой-маленький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элементарных математических представлений </a:t>
            </a: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0024" cy="25399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4215604" y="3428206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075188804"/>
              </p:ext>
            </p:extLst>
          </p:nvPr>
        </p:nvGraphicFramePr>
        <p:xfrm>
          <a:off x="571472" y="1500174"/>
          <a:ext cx="8072494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192</Words>
  <Application>Microsoft Office PowerPoint</Application>
  <PresentationFormat>Экран (4:3)</PresentationFormat>
  <Paragraphs>78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                 </vt:lpstr>
      <vt:lpstr>   Неговорящие дети - достаточно полиморфная категория детей, но всех их объединяет то,  что они имеют стойкую задержку в развитии речи  </vt:lpstr>
      <vt:lpstr>Показатели развития ребенка к двум годам  Познавательное развитие §   Ребенок соотносит конфигурацию объемной геометрической фигуры с плоским изображением; накладывает по образцу (раскладывает вкладыши разной величины или формы в аналогичные отверстия на доске). §   Ориентируется в трех и более контрастных величинах (собирает трехместную матрешку и другие вкладыши после показа). §   Ориентируется в 3-4-х цветах (подбирает к образцу). §   Начинает распознавать вес, фактуру, температуру предметов (тяжелый, легкий, мягкий, твердый, холодный, теплый). §   В рамках листа проводит вертикальные, горизонтальные, округлые, короткие и длинные линии. Называет то, что рисует.   Игровые действия §   Проявляет сообразительность - достает сачком из воды понравившуюся игрушку. §   Производит несколько последовательных игровых действий или сам решает игровую ситуацию после предъявления игрового материала. Использует предметы-заместители. §   Выполняет два последовательных сюжетных действия с игрушкой (баюкает, кормит куклу) по подражанию. §   Подражает действию близкого взрослого. §   Сооружает из кубиков постройки для мелких игрушек: забор, дом, дорожку а) по просьбе взрослого; б) по образцу; в) самостоятельно. §   Играет рядом со сверстниками одинаковыми игрушками. </vt:lpstr>
      <vt:lpstr>  Показатели развития ребенка к двум годам   Речевое развитие. Понимание речи §   Понимает короткий рассказ (без показа действия) о знакомых событиях. §   Выполняет инструкцию (до трех поручений). §   Знает детали лица: губы, зубы, язык, уши и части тела (руки, ноги и т.д.) §   Активный словарь приблизительно 200-300 слов. §   Использует предложения из 2-3-х слов. §   Фраза не сформирована. §   Начинает употреблять прилагательные, местоимения, предлоги, наречия. §   Договаривает четверостишия в знакомых стихах, подпевает. §   В 2-3-х предложениях рассказывает о том, что видит в данный момент. §   Задает вопросы. §   Называет предметы по картинке: а) по просьбе взрослого; б) самостоятельно. §   Дает себе оценку: «хороший», «большой». §   Говорит: «до свидания», «пока», «спасибо», «здравствуйте».  </vt:lpstr>
      <vt:lpstr>  Особенности развития детей с диагнозом  «Задержка речевого развития»    -Особенности поведения: (гипервозбудимость,  расторможенность, либо, пассивность, инфантильность). - Внимание непроизвольное, неустойчивое.  -Игровая деятельность - на уровне нецеленаправленного манипулирования игрушками. -Моторная неловкость, плохо развиты движения кисти,  тонкие движения пальцев, невозможность скоординировано выполнить движения губами, языком. -Характерная особенность речи: неправильное звукопроизношение.      </vt:lpstr>
      <vt:lpstr>Задачи  коррекционно-развивающей работы </vt:lpstr>
      <vt:lpstr>Развитие психических функций</vt:lpstr>
      <vt:lpstr>    Развитие мелкой моторики </vt:lpstr>
      <vt:lpstr>Формирование элементарных математических представлений </vt:lpstr>
      <vt:lpstr>Развитие графических навыков</vt:lpstr>
      <vt:lpstr>Артикуляционная гимнастика</vt:lpstr>
      <vt:lpstr>  Практические рекомендации  по развитию импрессивной речи у детей раннего возраста </vt:lpstr>
      <vt:lpstr>Развитие экспрессивной речи 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77</cp:revision>
  <dcterms:created xsi:type="dcterms:W3CDTF">2020-08-26T07:00:14Z</dcterms:created>
  <dcterms:modified xsi:type="dcterms:W3CDTF">2024-02-13T06:07:32Z</dcterms:modified>
</cp:coreProperties>
</file>