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4" r:id="rId3"/>
    <p:sldId id="293" r:id="rId4"/>
    <p:sldId id="285" r:id="rId5"/>
    <p:sldId id="290" r:id="rId6"/>
    <p:sldId id="287" r:id="rId7"/>
    <p:sldId id="29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81554"/>
    <a:srgbClr val="AA2222"/>
    <a:srgbClr val="BC2626"/>
    <a:srgbClr val="B12949"/>
    <a:srgbClr val="A62B22"/>
    <a:srgbClr val="07185F"/>
    <a:srgbClr val="C73A13"/>
    <a:srgbClr val="D1B821"/>
    <a:srgbClr val="8B3D71"/>
    <a:srgbClr val="7E1C7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>
        <p:scale>
          <a:sx n="80" d="100"/>
          <a:sy n="80" d="100"/>
        </p:scale>
        <p:origin x="-1716" y="-9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810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492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9993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0362E40-3DB5-4DB8-BEC7-80CF186A818C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181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201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561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836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639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742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58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161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E2557-A48D-49DA-A629-8EF3B4B587E5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55983-BF1E-4091-8929-7DA3BF901F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766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&#1086;&#1087;&#1088;&#1086;&#1089;-&#1088;&#1086;&#1076;&#1080;&#1090;&#1077;&#1083;&#1077;&#1081;-&#1086;-&#1087;&#1072;&#1074;.&#1088;&#1092;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object 10"/>
          <p:cNvSpPr txBox="1"/>
          <p:nvPr/>
        </p:nvSpPr>
        <p:spPr>
          <a:xfrm>
            <a:off x="938152" y="1084975"/>
            <a:ext cx="393073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dirty="0">
                <a:solidFill>
                  <a:schemeClr val="bg1"/>
                </a:solidFill>
                <a:latin typeface="Calibri"/>
                <a:cs typeface="Calibri"/>
              </a:rPr>
              <a:t>ДЕПАРТАМЕНТ ОБРАЗОВАНИЯ </a:t>
            </a:r>
            <a:br>
              <a:rPr lang="ru-RU" sz="1600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cs typeface="Calibri"/>
              </a:rPr>
              <a:t>ОРЛОВСКОЙ ОБЛАСТИ</a:t>
            </a:r>
          </a:p>
        </p:txBody>
      </p:sp>
      <p:pic>
        <p:nvPicPr>
          <p:cNvPr id="20" name="Рисунок 19" descr="эмблема цент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20249" y="194147"/>
            <a:ext cx="938151" cy="824261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1140030" y="2244435"/>
            <a:ext cx="9714017" cy="161504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Особенности проведения социально-психологического тестирования 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в Орловской области в 2025-2026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уч.г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904510" y="6151420"/>
            <a:ext cx="2660072" cy="52251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Орёл, 2025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098971" y="5035138"/>
            <a:ext cx="3847605" cy="152004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Подготовила: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Красова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Елена Николаевна, 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директор БУ ОО «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ППМС-Центр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algn="just"/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72" y="292653"/>
            <a:ext cx="675112" cy="675112"/>
          </a:xfrm>
          <a:prstGeom prst="rect">
            <a:avLst/>
          </a:prstGeom>
        </p:spPr>
      </p:pic>
      <p:sp>
        <p:nvSpPr>
          <p:cNvPr id="17" name="object 10"/>
          <p:cNvSpPr txBox="1"/>
          <p:nvPr/>
        </p:nvSpPr>
        <p:spPr>
          <a:xfrm>
            <a:off x="7645733" y="1201749"/>
            <a:ext cx="393073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dirty="0" smtClean="0">
                <a:solidFill>
                  <a:schemeClr val="bg1"/>
                </a:solidFill>
                <a:latin typeface="Calibri"/>
                <a:cs typeface="Calibri"/>
              </a:rPr>
              <a:t>БУ ОО «ППМС-ЦЕНТР»</a:t>
            </a:r>
            <a:endParaRPr lang="ru-RU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5028" y="4381995"/>
            <a:ext cx="3650878" cy="2119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1342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Заголовок 2"/>
          <p:cNvSpPr/>
          <p:nvPr/>
        </p:nvSpPr>
        <p:spPr>
          <a:xfrm>
            <a:off x="1521000" y="96840"/>
            <a:ext cx="8695800" cy="85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600" b="0" strike="noStrike" spc="-1">
                <a:solidFill>
                  <a:srgbClr val="FFFFFF"/>
                </a:solidFill>
                <a:latin typeface="Calibri"/>
              </a:rPr>
              <a:t>Заголовок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08" name="TextBox 15"/>
          <p:cNvSpPr/>
          <p:nvPr/>
        </p:nvSpPr>
        <p:spPr>
          <a:xfrm>
            <a:off x="9516600" y="1913760"/>
            <a:ext cx="6552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FFFF"/>
                </a:solidFill>
                <a:latin typeface="Calibri"/>
              </a:rPr>
              <a:t>180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13" name="TextBox 24"/>
          <p:cNvSpPr/>
          <p:nvPr/>
        </p:nvSpPr>
        <p:spPr>
          <a:xfrm>
            <a:off x="9658080" y="3042720"/>
            <a:ext cx="6552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FFFF"/>
                </a:solidFill>
                <a:latin typeface="Calibri"/>
              </a:rPr>
              <a:t>232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18" name="TextBox 34"/>
          <p:cNvSpPr/>
          <p:nvPr/>
        </p:nvSpPr>
        <p:spPr>
          <a:xfrm>
            <a:off x="9331920" y="5231520"/>
            <a:ext cx="6552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FFFFFF"/>
                </a:solidFill>
                <a:latin typeface="Calibri"/>
              </a:rPr>
              <a:t>120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19" name="TextBox 35"/>
          <p:cNvSpPr/>
          <p:nvPr/>
        </p:nvSpPr>
        <p:spPr>
          <a:xfrm>
            <a:off x="11073960" y="3558600"/>
            <a:ext cx="6552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FFFF"/>
                </a:solidFill>
                <a:latin typeface="Calibri"/>
              </a:rPr>
              <a:t>707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0" name="Прямоугольник 10"/>
          <p:cNvSpPr/>
          <p:nvPr/>
        </p:nvSpPr>
        <p:spPr>
          <a:xfrm>
            <a:off x="380880" y="134640"/>
            <a:ext cx="11633400" cy="708508"/>
          </a:xfrm>
          <a:prstGeom prst="rect">
            <a:avLst/>
          </a:prstGeom>
          <a:gradFill rotWithShape="0">
            <a:gsLst>
              <a:gs pos="0">
                <a:srgbClr val="1F3E83"/>
              </a:gs>
              <a:gs pos="100000">
                <a:srgbClr val="007ECA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lvl="0" algn="ctr"/>
            <a:r>
              <a:rPr lang="ru-RU" sz="2800" dirty="0" smtClean="0">
                <a:solidFill>
                  <a:schemeClr val="bg1"/>
                </a:solidFill>
              </a:rPr>
              <a:t>Нормативное правовое обеспечение СПТ</a:t>
            </a:r>
          </a:p>
          <a:p>
            <a:pPr algn="ctr"/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22"/>
          <p:cNvSpPr/>
          <p:nvPr/>
        </p:nvSpPr>
        <p:spPr>
          <a:xfrm>
            <a:off x="447304" y="940751"/>
            <a:ext cx="11416145" cy="686169"/>
          </a:xfrm>
          <a:prstGeom prst="rect">
            <a:avLst/>
          </a:prstGeom>
          <a:solidFill>
            <a:srgbClr val="A71515"/>
          </a:solidFill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Федеральный закон от 08.01.1998 г. № 3-ФЗ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«О наркотических средствах и психотропных веществах»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10"/>
          <p:cNvSpPr/>
          <p:nvPr/>
        </p:nvSpPr>
        <p:spPr>
          <a:xfrm>
            <a:off x="391884" y="2731325"/>
            <a:ext cx="2945081" cy="28263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just"/>
            <a:r>
              <a:rPr lang="ru-RU" b="1" dirty="0" smtClean="0">
                <a:solidFill>
                  <a:schemeClr val="tx1"/>
                </a:solidFill>
              </a:rPr>
              <a:t>Приказ Министерства просвещения РФ от 20.02.2020 г. № 59 Порядок проведения СПТ обучающихся в общеобразовательных организациях и профессиональных образовательных организациях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2"/>
          <p:cNvSpPr/>
          <p:nvPr/>
        </p:nvSpPr>
        <p:spPr>
          <a:xfrm>
            <a:off x="463137" y="5765470"/>
            <a:ext cx="5890162" cy="872836"/>
          </a:xfrm>
          <a:prstGeom prst="rect">
            <a:avLst/>
          </a:prstGeom>
          <a:solidFill>
            <a:srgbClr val="A71515"/>
          </a:solidFill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Федеральный закон от 29.12.2012 г. № 273-ФЗ «Об образовании в Российской Федерации». </a:t>
            </a:r>
          </a:p>
          <a:p>
            <a:pPr algn="just"/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10"/>
          <p:cNvSpPr/>
          <p:nvPr/>
        </p:nvSpPr>
        <p:spPr>
          <a:xfrm>
            <a:off x="3705101" y="2766951"/>
            <a:ext cx="2766951" cy="27669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Приказ Министерством науки и высшего образования РФ от 20.02.2020 г. № 239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Порядок проведения СПТ обучающихся в образовательных организациях высшего образования</a:t>
            </a:r>
          </a:p>
          <a:p>
            <a:pPr lvl="0" algn="just"/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10"/>
          <p:cNvSpPr/>
          <p:nvPr/>
        </p:nvSpPr>
        <p:spPr>
          <a:xfrm>
            <a:off x="6887687" y="2764970"/>
            <a:ext cx="5047013" cy="130826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2400" b="1" dirty="0" smtClean="0"/>
              <a:t>Приказ Министерства здравоохранения Российской Федерации от 25.03.2025 г. № 256н. </a:t>
            </a:r>
          </a:p>
          <a:p>
            <a:pPr algn="just"/>
            <a:r>
              <a:rPr lang="ru-RU" sz="2000" b="1" dirty="0" smtClean="0"/>
              <a:t> </a:t>
            </a:r>
          </a:p>
          <a:p>
            <a:pPr lvl="0" algn="just"/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39388" y="1745673"/>
            <a:ext cx="6175168" cy="700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endParaRPr lang="ru-RU" b="1" spc="-1" dirty="0" smtClean="0">
              <a:solidFill>
                <a:schemeClr val="bg1"/>
              </a:solidFill>
              <a:latin typeface="Arial Narrow"/>
            </a:endParaRPr>
          </a:p>
          <a:p>
            <a:pPr marL="342900" indent="-342900" algn="ctr"/>
            <a:r>
              <a:rPr lang="ru-RU" sz="2000" b="1" spc="-1" dirty="0" smtClean="0">
                <a:solidFill>
                  <a:schemeClr val="bg1"/>
                </a:solidFill>
                <a:latin typeface="Arial Narrow"/>
              </a:rPr>
              <a:t>СОЦИАЛЬНО-ПСИХОЛОГИЧЕСКОЕ ТЕСТИРОВАНИЕ (СПТ)   </a:t>
            </a:r>
          </a:p>
          <a:p>
            <a:pPr marL="342900" indent="-342900" algn="ctr">
              <a:buAutoNum type="arabicParenR"/>
            </a:pPr>
            <a:endParaRPr lang="ru-RU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780812" y="1672442"/>
            <a:ext cx="5165766" cy="700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endParaRPr lang="ru-RU" b="1" spc="-1" dirty="0" smtClean="0">
              <a:solidFill>
                <a:schemeClr val="bg1"/>
              </a:solidFill>
              <a:latin typeface="Arial Narrow"/>
            </a:endParaRPr>
          </a:p>
          <a:p>
            <a:pPr marL="342900" indent="-342900" algn="ctr"/>
            <a:r>
              <a:rPr lang="ru-RU" sz="2000" b="1" spc="-1" dirty="0" smtClean="0">
                <a:solidFill>
                  <a:schemeClr val="bg1"/>
                </a:solidFill>
                <a:latin typeface="Arial Narrow"/>
              </a:rPr>
              <a:t>ПРОФИЛАКТИЧЕСКИЕ </a:t>
            </a:r>
          </a:p>
          <a:p>
            <a:pPr marL="342900" indent="-342900" algn="ctr"/>
            <a:r>
              <a:rPr lang="ru-RU" sz="2000" b="1" spc="-1" dirty="0" smtClean="0">
                <a:solidFill>
                  <a:schemeClr val="bg1"/>
                </a:solidFill>
                <a:latin typeface="Arial Narrow"/>
              </a:rPr>
              <a:t>МЕДИЦИНСКИЕ ОСМОТРЫ   </a:t>
            </a:r>
          </a:p>
          <a:p>
            <a:pPr marL="342900" indent="-342900" algn="ctr">
              <a:buAutoNum type="arabicParenR"/>
            </a:pP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3325088" y="2481942"/>
            <a:ext cx="332509" cy="534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9213268" y="2446318"/>
            <a:ext cx="332509" cy="3424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8338" y="4019797"/>
            <a:ext cx="2683823" cy="2683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0"/>
          <p:cNvSpPr/>
          <p:nvPr/>
        </p:nvSpPr>
        <p:spPr>
          <a:xfrm>
            <a:off x="380880" y="134640"/>
            <a:ext cx="11633400" cy="708508"/>
          </a:xfrm>
          <a:prstGeom prst="rect">
            <a:avLst/>
          </a:prstGeom>
          <a:gradFill rotWithShape="0">
            <a:gsLst>
              <a:gs pos="0">
                <a:srgbClr val="1F3E83"/>
              </a:gs>
              <a:gs pos="100000">
                <a:srgbClr val="007ECA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lvl="0" algn="ctr"/>
            <a:r>
              <a:rPr lang="ru-RU" sz="2800" dirty="0" smtClean="0">
                <a:solidFill>
                  <a:schemeClr val="bg1"/>
                </a:solidFill>
              </a:rPr>
              <a:t>Нормативное правовое обеспечение СПТ</a:t>
            </a:r>
          </a:p>
          <a:p>
            <a:pPr algn="ctr"/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22"/>
          <p:cNvSpPr/>
          <p:nvPr/>
        </p:nvSpPr>
        <p:spPr>
          <a:xfrm>
            <a:off x="831274" y="927731"/>
            <a:ext cx="11020300" cy="129295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Приказ Департамента образования Орловской области № 1181 от 14 августа 2025 года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«О проведении социально-психологического тестирования обучающихся в общеобразовательных организациях, профессиональных образовательных  организациях и образовательных организациях высшего образования»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0643" y="2256312"/>
            <a:ext cx="5118265" cy="9381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sz="2000" dirty="0" smtClean="0">
              <a:solidFill>
                <a:srgbClr val="081554"/>
              </a:solidFill>
            </a:endParaRPr>
          </a:p>
          <a:p>
            <a:pPr algn="ctr"/>
            <a:r>
              <a:rPr lang="ru-RU" sz="1600" dirty="0" smtClean="0">
                <a:solidFill>
                  <a:srgbClr val="081554"/>
                </a:solidFill>
              </a:rPr>
              <a:t>П. 5 Руководителям муниципальных органов, осуществляющих управление в сфере образования, руководителям образовательных организаций</a:t>
            </a:r>
          </a:p>
          <a:p>
            <a:pPr algn="ctr"/>
            <a:r>
              <a:rPr lang="ru-RU" sz="3600" dirty="0" smtClean="0">
                <a:solidFill>
                  <a:srgbClr val="081554"/>
                </a:solidFill>
              </a:rPr>
              <a:t> </a:t>
            </a:r>
            <a:endParaRPr lang="ru-RU" sz="3600" dirty="0">
              <a:solidFill>
                <a:srgbClr val="081554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82048" y="2325583"/>
            <a:ext cx="5545776" cy="9045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sz="2000" dirty="0" smtClean="0">
              <a:solidFill>
                <a:srgbClr val="081554"/>
              </a:solidFill>
            </a:endParaRPr>
          </a:p>
          <a:p>
            <a:pPr algn="ctr"/>
            <a:r>
              <a:rPr lang="ru-RU" sz="2000" dirty="0" smtClean="0">
                <a:solidFill>
                  <a:srgbClr val="081554"/>
                </a:solidFill>
              </a:rPr>
              <a:t>П. 6 Руководителям образовательных организаций  </a:t>
            </a:r>
          </a:p>
          <a:p>
            <a:pPr algn="ctr"/>
            <a:r>
              <a:rPr lang="ru-RU" sz="3600" dirty="0" smtClean="0">
                <a:solidFill>
                  <a:srgbClr val="081554"/>
                </a:solidFill>
              </a:rPr>
              <a:t> </a:t>
            </a:r>
            <a:endParaRPr lang="ru-RU" sz="3600" dirty="0">
              <a:solidFill>
                <a:srgbClr val="081554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44385" y="3384467"/>
          <a:ext cx="5640779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0779"/>
              </a:tblGrid>
              <a:tr h="486889"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Назначить муниципальных координаторов, ответственных лиц образовательных организаций.</a:t>
                      </a:r>
                      <a:endParaRPr lang="ru-RU" sz="1400" dirty="0"/>
                    </a:p>
                  </a:txBody>
                  <a:tcPr/>
                </a:tc>
              </a:tr>
              <a:tr h="630797"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Организовать проведение тестирования обучающихся образовательных организаций Орловской области в соответствии с утвержденным Календарным планом. </a:t>
                      </a:r>
                      <a:endParaRPr lang="ru-RU" sz="1400" dirty="0"/>
                    </a:p>
                  </a:txBody>
                  <a:tcPr/>
                </a:tc>
              </a:tr>
              <a:tr h="393073">
                <a:tc>
                  <a:txBody>
                    <a:bodyPr/>
                    <a:lstStyle/>
                    <a:p>
                      <a:pPr lvl="1"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Обеспечить 100% участие образовательных организаций в тестировании.</a:t>
                      </a:r>
                    </a:p>
                  </a:txBody>
                  <a:tcPr/>
                </a:tc>
              </a:tr>
              <a:tr h="712520"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Обеспечить взаимодействие муниципальных координаторов и ответственных лиц образовательных организаций с региональным оператором по проведению СПТ по единой методике в автоматизированной информационной системе. </a:t>
                      </a:r>
                      <a:endParaRPr lang="ru-RU" sz="1400" dirty="0"/>
                    </a:p>
                  </a:txBody>
                  <a:tcPr/>
                </a:tc>
              </a:tr>
              <a:tr h="41821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Заполнить информацию об организации и ответственном</a:t>
                      </a:r>
                      <a:r>
                        <a:rPr lang="ru-RU" sz="1400" baseline="0" dirty="0" smtClean="0"/>
                        <a:t> лице  в образовательной организации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353299" y="3408216"/>
          <a:ext cx="5415147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5147"/>
              </a:tblGrid>
              <a:tr h="629393">
                <a:tc>
                  <a:txBody>
                    <a:bodyPr/>
                    <a:lstStyle/>
                    <a:p>
                      <a:pPr lvl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Обеспечить охват обучающихся социально-психологическим тестированием 100% от общего количества обучающихся в возрасте </a:t>
                      </a:r>
                      <a:b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 13 до18 лет. </a:t>
                      </a:r>
                    </a:p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СПТ обучающихся, осваивающих адаптированные основные общеобразовательные программы, носит рекомендательный характер (кроме нарушения зрения (слабовидящие), нарушение слуха (слабослышащие), с нарушением опорно-двигательного аппарата, и не имеющих нарушений интеллекта).  </a:t>
                      </a:r>
                      <a:endParaRPr lang="ru-RU" sz="1400" dirty="0"/>
                    </a:p>
                  </a:txBody>
                  <a:tcPr/>
                </a:tc>
              </a:tr>
              <a:tr h="629393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Обеспечить проведение профилактических медицинских осмотров в соответствии с порядком… 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срок до 15 декабря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2025 года обеспечить направление в медицинскую организацию…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Заголовок 2"/>
          <p:cNvSpPr/>
          <p:nvPr/>
        </p:nvSpPr>
        <p:spPr>
          <a:xfrm>
            <a:off x="1521000" y="96840"/>
            <a:ext cx="8695800" cy="85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600" b="0" strike="noStrike" spc="-1">
                <a:solidFill>
                  <a:srgbClr val="FFFFFF"/>
                </a:solidFill>
                <a:latin typeface="Calibri"/>
              </a:rPr>
              <a:t>Заголовок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4" name="Прямоугольник 10"/>
          <p:cNvSpPr/>
          <p:nvPr/>
        </p:nvSpPr>
        <p:spPr>
          <a:xfrm>
            <a:off x="380880" y="134640"/>
            <a:ext cx="11633400" cy="708508"/>
          </a:xfrm>
          <a:prstGeom prst="rect">
            <a:avLst/>
          </a:prstGeom>
          <a:gradFill rotWithShape="0">
            <a:gsLst>
              <a:gs pos="0">
                <a:srgbClr val="1F3E83"/>
              </a:gs>
              <a:gs pos="100000">
                <a:srgbClr val="007ECA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Календарный план проведения СПТ в 2025-2026 </a:t>
            </a:r>
            <a:r>
              <a:rPr lang="ru-RU" sz="2800" dirty="0" err="1" smtClean="0">
                <a:solidFill>
                  <a:schemeClr val="bg1"/>
                </a:solidFill>
              </a:rPr>
              <a:t>уч.г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475012" y="914400"/>
          <a:ext cx="11530940" cy="4898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396"/>
                <a:gridCol w="6768935"/>
                <a:gridCol w="1983179"/>
                <a:gridCol w="2054430"/>
              </a:tblGrid>
              <a:tr h="89313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3. Профилактическая</a:t>
                      </a:r>
                      <a:r>
                        <a:rPr lang="ru-RU" sz="28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работа по результатам СПТ</a:t>
                      </a:r>
                      <a:endParaRPr lang="ru-RU" sz="2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2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3.1.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Разработана (корректировка) и реализация индивидуальной программы психолого-педагогического сопровождения обучающихся «группы риска» (высочайшей вероятностью рискового поведения).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течение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учебного  года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Образовательная организация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2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3.2.</a:t>
                      </a:r>
                      <a:endParaRPr lang="ru-R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Информационно-просветительская работа с родителями (индивидуальное консультирование, занятия по освоению родителями способов бесконфликтного общения в семье, коррекция стиля семейного воспитания, родительские собрания, совместные мероприятия с детьми).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течение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учебного  года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Образовательная организация</a:t>
                      </a:r>
                    </a:p>
                    <a:p>
                      <a:pPr algn="ctr"/>
                      <a:endParaRPr lang="ru-RU" sz="20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</a:tr>
              <a:tr h="942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3.3.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Составление и передача отчета о результатах профилактической работы образовательных учреждений с обучающимися «группы риска» по итогам СПТ в 2024-2025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уч.г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в Управление региональной образовательной политики Департамента образования Орловской области.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 30.04.2026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Образовательная организация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Заголовок 2"/>
          <p:cNvSpPr/>
          <p:nvPr/>
        </p:nvSpPr>
        <p:spPr>
          <a:xfrm>
            <a:off x="1521000" y="96840"/>
            <a:ext cx="8695800" cy="85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600" b="0" strike="noStrike" spc="-1">
                <a:solidFill>
                  <a:srgbClr val="FFFFFF"/>
                </a:solidFill>
                <a:latin typeface="Calibri"/>
              </a:rPr>
              <a:t>Заголовок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4" name="Прямоугольник 10"/>
          <p:cNvSpPr/>
          <p:nvPr/>
        </p:nvSpPr>
        <p:spPr>
          <a:xfrm>
            <a:off x="380880" y="134640"/>
            <a:ext cx="11633400" cy="886638"/>
          </a:xfrm>
          <a:prstGeom prst="rect">
            <a:avLst/>
          </a:prstGeom>
          <a:gradFill rotWithShape="0">
            <a:gsLst>
              <a:gs pos="0">
                <a:srgbClr val="1F3E83"/>
              </a:gs>
              <a:gs pos="100000">
                <a:srgbClr val="007ECA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Количественные данные обучающихся с высочайшей вероятностью проявлений рискового поведения «группа риска» участников СПТ в 2024-2025 </a:t>
            </a:r>
            <a:r>
              <a:rPr lang="ru-RU" sz="2400" dirty="0" err="1" smtClean="0">
                <a:solidFill>
                  <a:schemeClr val="bg1"/>
                </a:solidFill>
              </a:rPr>
              <a:t>уч.г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475015" y="1686296"/>
          <a:ext cx="11447811" cy="2360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9562"/>
                <a:gridCol w="1890045"/>
                <a:gridCol w="2535421"/>
                <a:gridCol w="2443221"/>
                <a:gridCol w="2289562"/>
              </a:tblGrid>
              <a:tr h="1217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/>
                          <a:ea typeface="Calibri"/>
                          <a:cs typeface="Times New Roman"/>
                        </a:rPr>
                        <a:t>ОО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/>
                          <a:ea typeface="Calibri"/>
                          <a:cs typeface="Times New Roman"/>
                        </a:rPr>
                        <a:t>СПО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/>
                          <a:ea typeface="Calibri"/>
                          <a:cs typeface="Times New Roman"/>
                        </a:rPr>
                        <a:t>ВПО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/>
                </a:tc>
              </a:tr>
              <a:tr h="1143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latin typeface="Times New Roman"/>
                          <a:ea typeface="Calibri"/>
                          <a:cs typeface="Times New Roman"/>
                        </a:rPr>
                        <a:t>546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latin typeface="Times New Roman"/>
                          <a:ea typeface="Calibri"/>
                          <a:cs typeface="Times New Roman"/>
                        </a:rPr>
                        <a:t>86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4,37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0798" y="4216644"/>
            <a:ext cx="3169516" cy="2297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8728" y="4108862"/>
            <a:ext cx="2293767" cy="2381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9431" y="4181244"/>
            <a:ext cx="3585152" cy="2222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0"/>
          <p:cNvSpPr/>
          <p:nvPr/>
        </p:nvSpPr>
        <p:spPr>
          <a:xfrm>
            <a:off x="380880" y="134640"/>
            <a:ext cx="11633400" cy="708508"/>
          </a:xfrm>
          <a:prstGeom prst="rect">
            <a:avLst/>
          </a:prstGeom>
          <a:gradFill rotWithShape="0">
            <a:gsLst>
              <a:gs pos="0">
                <a:srgbClr val="1F3E83"/>
              </a:gs>
              <a:gs pos="100000">
                <a:srgbClr val="007ECA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МЕТОДИЧЕСКИЕ РЕКОМЕНДАЦИИ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ser\Downloads\2024-12-12_16-28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8178" y="1009332"/>
            <a:ext cx="2660865" cy="3081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ownloads\2024-12-12_16-30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0108" y="946064"/>
            <a:ext cx="2861954" cy="3245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user\Downloads\2024-12-12_16-32-2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2653" y="2907239"/>
            <a:ext cx="2921331" cy="3416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user\Downloads\2024-12-12_16-33-4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87238" y="3718491"/>
            <a:ext cx="2426829" cy="2772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C:\Users\user\Downloads\2024-12-12_16-36-2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015" y="907303"/>
            <a:ext cx="2903026" cy="3486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C:\Users\user\Downloads\2024-12-12_16-38-5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8543" y="3385840"/>
            <a:ext cx="2703452" cy="2975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891" y="344383"/>
            <a:ext cx="10901547" cy="1270661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Всероссийский опрос родителей по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информированности о профилактике ПАВ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Центр защиты прав и интересов детей»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855022" y="1757549"/>
            <a:ext cx="10723420" cy="926274"/>
          </a:xfrm>
        </p:spPr>
        <p:txBody>
          <a:bodyPr/>
          <a:lstStyle/>
          <a:p>
            <a:pPr algn="ctr">
              <a:buNone/>
            </a:pPr>
            <a:r>
              <a:rPr lang="en-US" sz="5400" dirty="0" smtClean="0">
                <a:hlinkClick r:id="rId2"/>
              </a:rPr>
              <a:t>http</a:t>
            </a:r>
            <a:r>
              <a:rPr lang="ru-RU" sz="5400" dirty="0" smtClean="0">
                <a:hlinkClick r:id="rId2"/>
              </a:rPr>
              <a:t>://</a:t>
            </a:r>
            <a:r>
              <a:rPr lang="ru-RU" sz="5400" dirty="0" err="1" smtClean="0">
                <a:hlinkClick r:id="rId2"/>
              </a:rPr>
              <a:t>опрос-родителей-о-пав.рф</a:t>
            </a:r>
            <a:r>
              <a:rPr lang="ru-RU" sz="5400" dirty="0" smtClean="0">
                <a:hlinkClick r:id="rId2"/>
              </a:rPr>
              <a:t>/</a:t>
            </a:r>
            <a:r>
              <a:rPr lang="ru-RU" sz="5400" dirty="0" smtClean="0"/>
              <a:t> </a:t>
            </a:r>
            <a:endParaRPr lang="ru-RU" sz="5400" dirty="0"/>
          </a:p>
        </p:txBody>
      </p:sp>
      <p:pic>
        <p:nvPicPr>
          <p:cNvPr id="1026" name="Picture 2" descr="C:\Users\user\Downloads\2025-04-03_15-41-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1689" y="2742940"/>
            <a:ext cx="6457381" cy="3924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ownloads\2025-04-03_15-44-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453" y="2730512"/>
            <a:ext cx="6093474" cy="3689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1985</TotalTime>
  <Words>464</Words>
  <Application>Microsoft Office PowerPoint</Application>
  <PresentationFormat>Произвольный</PresentationFormat>
  <Paragraphs>91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Всероссийский опрос родителей по  информированности о профилактике ПАВ  Центр защиты прав и интересов детей»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Орловской области</dc:title>
  <dc:creator>Elena</dc:creator>
  <cp:lastModifiedBy>user</cp:lastModifiedBy>
  <cp:revision>221</cp:revision>
  <dcterms:created xsi:type="dcterms:W3CDTF">2021-12-21T06:53:45Z</dcterms:created>
  <dcterms:modified xsi:type="dcterms:W3CDTF">2025-09-10T12:38:10Z</dcterms:modified>
</cp:coreProperties>
</file>