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4" r:id="rId4"/>
    <p:sldId id="292" r:id="rId5"/>
    <p:sldId id="290" r:id="rId6"/>
    <p:sldId id="269" r:id="rId7"/>
    <p:sldId id="297" r:id="rId8"/>
    <p:sldId id="257" r:id="rId9"/>
    <p:sldId id="295" r:id="rId10"/>
    <p:sldId id="298" r:id="rId11"/>
    <p:sldId id="299" r:id="rId12"/>
    <p:sldId id="300" r:id="rId13"/>
    <p:sldId id="265" r:id="rId14"/>
    <p:sldId id="266" r:id="rId15"/>
    <p:sldId id="268" r:id="rId16"/>
    <p:sldId id="267" r:id="rId17"/>
    <p:sldId id="302" r:id="rId18"/>
    <p:sldId id="301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60802-D2BB-4E80-9932-A2137B7273C0}" type="doc">
      <dgm:prSet loTypeId="urn:microsoft.com/office/officeart/2005/8/layout/hierarchy4" loCatId="list" qsTypeId="urn:microsoft.com/office/officeart/2005/8/quickstyle/simple5" qsCatId="simple" csTypeId="urn:microsoft.com/office/officeart/2005/8/colors/accent1_2" csCatId="accent1" phldr="1"/>
      <dgm:spPr/>
    </dgm:pt>
    <dgm:pt modelId="{C7BAE2EF-0DBD-407C-A2FD-133CD61DDE42}">
      <dgm:prSet phldrT="[Текст]" custT="1"/>
      <dgm:spPr/>
      <dgm:t>
        <a:bodyPr/>
        <a:lstStyle/>
        <a:p>
          <a:r>
            <a:rPr lang="ru-RU" sz="2400" b="1" dirty="0"/>
            <a:t>Средовые условия </a:t>
          </a:r>
          <a:r>
            <a:rPr lang="ru-RU" sz="2200" dirty="0"/>
            <a:t>-пространства и среды, в которых этот маршрут будет реализовываться</a:t>
          </a:r>
        </a:p>
      </dgm:t>
    </dgm:pt>
    <dgm:pt modelId="{38D766EC-6DF3-4226-9F78-68DE0DBDCFA5}" type="parTrans" cxnId="{DA75AA85-078E-4FEC-80CF-9C83EA238806}">
      <dgm:prSet/>
      <dgm:spPr/>
      <dgm:t>
        <a:bodyPr/>
        <a:lstStyle/>
        <a:p>
          <a:endParaRPr lang="ru-RU"/>
        </a:p>
      </dgm:t>
    </dgm:pt>
    <dgm:pt modelId="{40182D11-2D02-4F39-91BB-AC1EDCED9A9D}" type="sibTrans" cxnId="{DA75AA85-078E-4FEC-80CF-9C83EA238806}">
      <dgm:prSet/>
      <dgm:spPr/>
      <dgm:t>
        <a:bodyPr/>
        <a:lstStyle/>
        <a:p>
          <a:endParaRPr lang="ru-RU"/>
        </a:p>
      </dgm:t>
    </dgm:pt>
    <dgm:pt modelId="{5C85760F-84D5-46F1-B832-7AE47B01889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 err="1"/>
            <a:t>Содержа-тельные</a:t>
          </a:r>
          <a:r>
            <a:rPr lang="ru-RU" sz="2400" b="1" dirty="0"/>
            <a:t> - </a:t>
          </a:r>
          <a:r>
            <a:rPr lang="ru-RU" sz="2000" dirty="0"/>
            <a:t>использование специальных образовательных программ и методов обучения и воспитания, специальных учебников, учебных пособий и дидактических </a:t>
          </a:r>
          <a:r>
            <a:rPr lang="ru-RU" sz="2400" dirty="0"/>
            <a:t>материалов </a:t>
          </a:r>
          <a:endParaRPr lang="ru-RU" sz="2400" b="1" dirty="0"/>
        </a:p>
      </dgm:t>
    </dgm:pt>
    <dgm:pt modelId="{B44F958C-9943-4398-ADD7-D8520FEA4075}" type="parTrans" cxnId="{BB871D09-5F93-4AFD-8E53-78459E8CE1CC}">
      <dgm:prSet/>
      <dgm:spPr/>
      <dgm:t>
        <a:bodyPr/>
        <a:lstStyle/>
        <a:p>
          <a:endParaRPr lang="ru-RU"/>
        </a:p>
      </dgm:t>
    </dgm:pt>
    <dgm:pt modelId="{631C2636-5636-470E-868C-A93C45BBF05E}" type="sibTrans" cxnId="{BB871D09-5F93-4AFD-8E53-78459E8CE1CC}">
      <dgm:prSet/>
      <dgm:spPr/>
      <dgm:t>
        <a:bodyPr/>
        <a:lstStyle/>
        <a:p>
          <a:endParaRPr lang="ru-RU"/>
        </a:p>
      </dgm:t>
    </dgm:pt>
    <dgm:pt modelId="{B022590D-EA11-4659-968B-250132A749D8}">
      <dgm:prSet phldrT="[Текст]" custT="1"/>
      <dgm:spPr/>
      <dgm:t>
        <a:bodyPr/>
        <a:lstStyle/>
        <a:p>
          <a:r>
            <a:rPr lang="ru-RU" sz="2400" b="1" dirty="0" err="1"/>
            <a:t>Организа-ционные</a:t>
          </a:r>
          <a:endParaRPr lang="ru-RU" sz="2400" b="1" dirty="0"/>
        </a:p>
        <a:p>
          <a:r>
            <a:rPr lang="ru-RU" sz="2000" b="0" i="0" dirty="0" err="1"/>
            <a:t>нормативно-правововая</a:t>
          </a:r>
          <a:r>
            <a:rPr lang="ru-RU" sz="2000" b="0" i="0" dirty="0"/>
            <a:t> база, локальные акты</a:t>
          </a:r>
          <a:endParaRPr lang="ru-RU" sz="2000" b="0" dirty="0"/>
        </a:p>
      </dgm:t>
    </dgm:pt>
    <dgm:pt modelId="{97B6645E-9F83-4749-841B-210DAD062A6C}" type="parTrans" cxnId="{8EE886D2-235D-4C18-AD7C-2C4937CE8580}">
      <dgm:prSet/>
      <dgm:spPr/>
      <dgm:t>
        <a:bodyPr/>
        <a:lstStyle/>
        <a:p>
          <a:endParaRPr lang="ru-RU"/>
        </a:p>
      </dgm:t>
    </dgm:pt>
    <dgm:pt modelId="{4A39124A-9348-458C-80F6-71BBF17F6869}" type="sibTrans" cxnId="{8EE886D2-235D-4C18-AD7C-2C4937CE8580}">
      <dgm:prSet/>
      <dgm:spPr/>
      <dgm:t>
        <a:bodyPr/>
        <a:lstStyle/>
        <a:p>
          <a:endParaRPr lang="ru-RU"/>
        </a:p>
      </dgm:t>
    </dgm:pt>
    <dgm:pt modelId="{99A5E307-7B30-4A90-BF4E-111E6B7D8DC3}" type="pres">
      <dgm:prSet presAssocID="{E9160802-D2BB-4E80-9932-A2137B7273C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2CF821-6B06-40BF-959C-20367BB06508}" type="pres">
      <dgm:prSet presAssocID="{C7BAE2EF-0DBD-407C-A2FD-133CD61DDE42}" presName="vertOne" presStyleCnt="0"/>
      <dgm:spPr/>
    </dgm:pt>
    <dgm:pt modelId="{B0A6D496-8C97-4648-8833-C1AF64BF8C27}" type="pres">
      <dgm:prSet presAssocID="{C7BAE2EF-0DBD-407C-A2FD-133CD61DDE42}" presName="txOne" presStyleLbl="node0" presStyleIdx="0" presStyleCnt="3">
        <dgm:presLayoutVars>
          <dgm:chPref val="3"/>
        </dgm:presLayoutVars>
      </dgm:prSet>
      <dgm:spPr/>
    </dgm:pt>
    <dgm:pt modelId="{BB5B9D63-ED1F-4442-9CFD-810DD0C02A04}" type="pres">
      <dgm:prSet presAssocID="{C7BAE2EF-0DBD-407C-A2FD-133CD61DDE42}" presName="horzOne" presStyleCnt="0"/>
      <dgm:spPr/>
    </dgm:pt>
    <dgm:pt modelId="{9BEA4589-29D1-41A0-9C0A-E9D8D5D6015C}" type="pres">
      <dgm:prSet presAssocID="{40182D11-2D02-4F39-91BB-AC1EDCED9A9D}" presName="sibSpaceOne" presStyleCnt="0"/>
      <dgm:spPr/>
    </dgm:pt>
    <dgm:pt modelId="{650B3D9E-32D3-49EA-A1B0-9FDB1A6F6294}" type="pres">
      <dgm:prSet presAssocID="{5C85760F-84D5-46F1-B832-7AE47B01889B}" presName="vertOne" presStyleCnt="0"/>
      <dgm:spPr/>
    </dgm:pt>
    <dgm:pt modelId="{8AB9FEB9-3EA6-416A-ADAE-7B081D4A0532}" type="pres">
      <dgm:prSet presAssocID="{5C85760F-84D5-46F1-B832-7AE47B01889B}" presName="txOne" presStyleLbl="node0" presStyleIdx="1" presStyleCnt="3">
        <dgm:presLayoutVars>
          <dgm:chPref val="3"/>
        </dgm:presLayoutVars>
      </dgm:prSet>
      <dgm:spPr/>
    </dgm:pt>
    <dgm:pt modelId="{B1DDE91E-E4C9-43F3-BB93-B9A64222C399}" type="pres">
      <dgm:prSet presAssocID="{5C85760F-84D5-46F1-B832-7AE47B01889B}" presName="horzOne" presStyleCnt="0"/>
      <dgm:spPr/>
    </dgm:pt>
    <dgm:pt modelId="{16F28907-2CB9-40C6-8660-5220883B685E}" type="pres">
      <dgm:prSet presAssocID="{631C2636-5636-470E-868C-A93C45BBF05E}" presName="sibSpaceOne" presStyleCnt="0"/>
      <dgm:spPr/>
    </dgm:pt>
    <dgm:pt modelId="{2B05424A-90A4-4346-8668-CAFAAC83F412}" type="pres">
      <dgm:prSet presAssocID="{B022590D-EA11-4659-968B-250132A749D8}" presName="vertOne" presStyleCnt="0"/>
      <dgm:spPr/>
    </dgm:pt>
    <dgm:pt modelId="{663B632A-3D86-4593-B59A-B3576CF3111E}" type="pres">
      <dgm:prSet presAssocID="{B022590D-EA11-4659-968B-250132A749D8}" presName="txOne" presStyleLbl="node0" presStyleIdx="2" presStyleCnt="3">
        <dgm:presLayoutVars>
          <dgm:chPref val="3"/>
        </dgm:presLayoutVars>
      </dgm:prSet>
      <dgm:spPr/>
    </dgm:pt>
    <dgm:pt modelId="{BD99693C-74DB-4BC7-BBB2-C1BE97F2096E}" type="pres">
      <dgm:prSet presAssocID="{B022590D-EA11-4659-968B-250132A749D8}" presName="horzOne" presStyleCnt="0"/>
      <dgm:spPr/>
    </dgm:pt>
  </dgm:ptLst>
  <dgm:cxnLst>
    <dgm:cxn modelId="{BB871D09-5F93-4AFD-8E53-78459E8CE1CC}" srcId="{E9160802-D2BB-4E80-9932-A2137B7273C0}" destId="{5C85760F-84D5-46F1-B832-7AE47B01889B}" srcOrd="1" destOrd="0" parTransId="{B44F958C-9943-4398-ADD7-D8520FEA4075}" sibTransId="{631C2636-5636-470E-868C-A93C45BBF05E}"/>
    <dgm:cxn modelId="{DA75AA85-078E-4FEC-80CF-9C83EA238806}" srcId="{E9160802-D2BB-4E80-9932-A2137B7273C0}" destId="{C7BAE2EF-0DBD-407C-A2FD-133CD61DDE42}" srcOrd="0" destOrd="0" parTransId="{38D766EC-6DF3-4226-9F78-68DE0DBDCFA5}" sibTransId="{40182D11-2D02-4F39-91BB-AC1EDCED9A9D}"/>
    <dgm:cxn modelId="{1573508A-FA20-4FA3-93E0-4BF2645E9F01}" type="presOf" srcId="{C7BAE2EF-0DBD-407C-A2FD-133CD61DDE42}" destId="{B0A6D496-8C97-4648-8833-C1AF64BF8C27}" srcOrd="0" destOrd="0" presId="urn:microsoft.com/office/officeart/2005/8/layout/hierarchy4"/>
    <dgm:cxn modelId="{A17CAA8E-E4AA-46F0-8B72-FE439F9A631C}" type="presOf" srcId="{E9160802-D2BB-4E80-9932-A2137B7273C0}" destId="{99A5E307-7B30-4A90-BF4E-111E6B7D8DC3}" srcOrd="0" destOrd="0" presId="urn:microsoft.com/office/officeart/2005/8/layout/hierarchy4"/>
    <dgm:cxn modelId="{8EE886D2-235D-4C18-AD7C-2C4937CE8580}" srcId="{E9160802-D2BB-4E80-9932-A2137B7273C0}" destId="{B022590D-EA11-4659-968B-250132A749D8}" srcOrd="2" destOrd="0" parTransId="{97B6645E-9F83-4749-841B-210DAD062A6C}" sibTransId="{4A39124A-9348-458C-80F6-71BBF17F6869}"/>
    <dgm:cxn modelId="{A3A43DDC-D797-4A12-8217-55ADEE119748}" type="presOf" srcId="{B022590D-EA11-4659-968B-250132A749D8}" destId="{663B632A-3D86-4593-B59A-B3576CF3111E}" srcOrd="0" destOrd="0" presId="urn:microsoft.com/office/officeart/2005/8/layout/hierarchy4"/>
    <dgm:cxn modelId="{5862D1FD-0AA9-486A-8262-391AFCC2EC32}" type="presOf" srcId="{5C85760F-84D5-46F1-B832-7AE47B01889B}" destId="{8AB9FEB9-3EA6-416A-ADAE-7B081D4A0532}" srcOrd="0" destOrd="0" presId="urn:microsoft.com/office/officeart/2005/8/layout/hierarchy4"/>
    <dgm:cxn modelId="{01F7BF39-2D5A-4E44-BD4B-2C8FC31F0C41}" type="presParOf" srcId="{99A5E307-7B30-4A90-BF4E-111E6B7D8DC3}" destId="{FE2CF821-6B06-40BF-959C-20367BB06508}" srcOrd="0" destOrd="0" presId="urn:microsoft.com/office/officeart/2005/8/layout/hierarchy4"/>
    <dgm:cxn modelId="{E9263CCE-23A8-4B5B-8E2D-08C1A9E17299}" type="presParOf" srcId="{FE2CF821-6B06-40BF-959C-20367BB06508}" destId="{B0A6D496-8C97-4648-8833-C1AF64BF8C27}" srcOrd="0" destOrd="0" presId="urn:microsoft.com/office/officeart/2005/8/layout/hierarchy4"/>
    <dgm:cxn modelId="{21AF5618-D115-4E29-952D-5B58F6732C27}" type="presParOf" srcId="{FE2CF821-6B06-40BF-959C-20367BB06508}" destId="{BB5B9D63-ED1F-4442-9CFD-810DD0C02A04}" srcOrd="1" destOrd="0" presId="urn:microsoft.com/office/officeart/2005/8/layout/hierarchy4"/>
    <dgm:cxn modelId="{258F7241-5C09-4A59-A409-04BC7E204E4F}" type="presParOf" srcId="{99A5E307-7B30-4A90-BF4E-111E6B7D8DC3}" destId="{9BEA4589-29D1-41A0-9C0A-E9D8D5D6015C}" srcOrd="1" destOrd="0" presId="urn:microsoft.com/office/officeart/2005/8/layout/hierarchy4"/>
    <dgm:cxn modelId="{7CBAFC25-C78D-49A8-A72E-B4E66EEA46D4}" type="presParOf" srcId="{99A5E307-7B30-4A90-BF4E-111E6B7D8DC3}" destId="{650B3D9E-32D3-49EA-A1B0-9FDB1A6F6294}" srcOrd="2" destOrd="0" presId="urn:microsoft.com/office/officeart/2005/8/layout/hierarchy4"/>
    <dgm:cxn modelId="{FAED2355-07E2-47C3-818A-21784D094FE8}" type="presParOf" srcId="{650B3D9E-32D3-49EA-A1B0-9FDB1A6F6294}" destId="{8AB9FEB9-3EA6-416A-ADAE-7B081D4A0532}" srcOrd="0" destOrd="0" presId="urn:microsoft.com/office/officeart/2005/8/layout/hierarchy4"/>
    <dgm:cxn modelId="{2EB7CE50-6D61-41D1-B9FB-6AA3E28B6948}" type="presParOf" srcId="{650B3D9E-32D3-49EA-A1B0-9FDB1A6F6294}" destId="{B1DDE91E-E4C9-43F3-BB93-B9A64222C399}" srcOrd="1" destOrd="0" presId="urn:microsoft.com/office/officeart/2005/8/layout/hierarchy4"/>
    <dgm:cxn modelId="{4B860844-A129-452B-B3FC-7755EFF8781B}" type="presParOf" srcId="{99A5E307-7B30-4A90-BF4E-111E6B7D8DC3}" destId="{16F28907-2CB9-40C6-8660-5220883B685E}" srcOrd="3" destOrd="0" presId="urn:microsoft.com/office/officeart/2005/8/layout/hierarchy4"/>
    <dgm:cxn modelId="{366A686C-FADE-4C19-8730-8CCB0564E6E9}" type="presParOf" srcId="{99A5E307-7B30-4A90-BF4E-111E6B7D8DC3}" destId="{2B05424A-90A4-4346-8668-CAFAAC83F412}" srcOrd="4" destOrd="0" presId="urn:microsoft.com/office/officeart/2005/8/layout/hierarchy4"/>
    <dgm:cxn modelId="{1EF56B41-8121-4DD6-821C-6B4D78057D05}" type="presParOf" srcId="{2B05424A-90A4-4346-8668-CAFAAC83F412}" destId="{663B632A-3D86-4593-B59A-B3576CF3111E}" srcOrd="0" destOrd="0" presId="urn:microsoft.com/office/officeart/2005/8/layout/hierarchy4"/>
    <dgm:cxn modelId="{96048EC5-AF27-4CCC-98CD-85E22BE8A32D}" type="presParOf" srcId="{2B05424A-90A4-4346-8668-CAFAAC83F412}" destId="{BD99693C-74DB-4BC7-BBB2-C1BE97F2096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C0348-4EAD-4B33-A9CA-D664A4A2BC97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4AF396-62AF-4708-A7C2-C8304C1A39A6}">
      <dgm:prSet phldrT="[Текст]"/>
      <dgm:spPr/>
      <dgm:t>
        <a:bodyPr/>
        <a:lstStyle/>
        <a:p>
          <a:r>
            <a:rPr lang="ru-RU" dirty="0"/>
            <a:t>Восполнение пробелов в развитии языковых средств обучающихся в процессе целенаправленного развития и формирования речевой деятельности.</a:t>
          </a:r>
        </a:p>
      </dgm:t>
    </dgm:pt>
    <dgm:pt modelId="{7095BA93-0EB9-42A2-8E80-6791FF599A99}" type="parTrans" cxnId="{0CFAB930-A912-44DD-BD90-2B3CCD8415C9}">
      <dgm:prSet/>
      <dgm:spPr/>
      <dgm:t>
        <a:bodyPr/>
        <a:lstStyle/>
        <a:p>
          <a:endParaRPr lang="ru-RU"/>
        </a:p>
      </dgm:t>
    </dgm:pt>
    <dgm:pt modelId="{AB3D6EFE-D565-4B57-A511-5092DA6496ED}" type="sibTrans" cxnId="{0CFAB930-A912-44DD-BD90-2B3CCD8415C9}">
      <dgm:prSet/>
      <dgm:spPr/>
      <dgm:t>
        <a:bodyPr/>
        <a:lstStyle/>
        <a:p>
          <a:endParaRPr lang="ru-RU"/>
        </a:p>
      </dgm:t>
    </dgm:pt>
    <dgm:pt modelId="{93877EBD-E14C-4C6E-843D-B8F60AD35B6B}">
      <dgm:prSet phldrT="[Текст]"/>
      <dgm:spPr/>
      <dgm:t>
        <a:bodyPr/>
        <a:lstStyle/>
        <a:p>
          <a:r>
            <a:rPr lang="ru-RU" dirty="0"/>
            <a:t>Овладение обучающимися различными видами речевой деятельности: навыками повседневного общения </a:t>
          </a:r>
        </a:p>
      </dgm:t>
    </dgm:pt>
    <dgm:pt modelId="{E348F0F8-31EC-451E-93A9-CC2F3AE97755}" type="parTrans" cxnId="{3A30E805-277E-4770-94D6-E08E6C2E78F4}">
      <dgm:prSet/>
      <dgm:spPr/>
      <dgm:t>
        <a:bodyPr/>
        <a:lstStyle/>
        <a:p>
          <a:endParaRPr lang="ru-RU"/>
        </a:p>
      </dgm:t>
    </dgm:pt>
    <dgm:pt modelId="{E66BBBF9-4BB0-47A5-8E04-5C57C90A4836}" type="sibTrans" cxnId="{3A30E805-277E-4770-94D6-E08E6C2E78F4}">
      <dgm:prSet/>
      <dgm:spPr/>
      <dgm:t>
        <a:bodyPr/>
        <a:lstStyle/>
        <a:p>
          <a:endParaRPr lang="ru-RU"/>
        </a:p>
      </dgm:t>
    </dgm:pt>
    <dgm:pt modelId="{357809F3-71EA-4F94-A85D-D982C2A6272B}">
      <dgm:prSet phldrT="[Текст]"/>
      <dgm:spPr/>
      <dgm:t>
        <a:bodyPr/>
        <a:lstStyle/>
        <a:p>
          <a:r>
            <a:rPr lang="ru-RU" dirty="0"/>
            <a:t>Формирование базовых процессов психической деятельности обучающихся </a:t>
          </a:r>
        </a:p>
      </dgm:t>
    </dgm:pt>
    <dgm:pt modelId="{F3BC01E3-35FA-4CFB-8CB6-33AB138B74CA}" type="parTrans" cxnId="{3C30DE72-5EF1-4D86-A774-FA35F989A413}">
      <dgm:prSet/>
      <dgm:spPr/>
      <dgm:t>
        <a:bodyPr/>
        <a:lstStyle/>
        <a:p>
          <a:endParaRPr lang="ru-RU"/>
        </a:p>
      </dgm:t>
    </dgm:pt>
    <dgm:pt modelId="{42328A67-DA97-4662-A8F5-942BC4A3B386}" type="sibTrans" cxnId="{3C30DE72-5EF1-4D86-A774-FA35F989A413}">
      <dgm:prSet/>
      <dgm:spPr/>
      <dgm:t>
        <a:bodyPr/>
        <a:lstStyle/>
        <a:p>
          <a:endParaRPr lang="ru-RU"/>
        </a:p>
      </dgm:t>
    </dgm:pt>
    <dgm:pt modelId="{22ED33A6-7B9F-4287-9620-5F65882A53BA}">
      <dgm:prSet phldrT="[Текст]"/>
      <dgm:spPr/>
      <dgm:t>
        <a:bodyPr/>
        <a:lstStyle/>
        <a:p>
          <a:r>
            <a:rPr lang="ru-RU"/>
            <a:t>4. Развитие социально- коммуникативных навыков: упражнения и задания создают ситуации, в которых обучающийся испытывает необходимость использовать формируемые навыки в обычной повседневной жизни: в обучении на уроке, общении и социальном взаимодействии;</a:t>
          </a:r>
          <a:endParaRPr lang="ru-RU" dirty="0"/>
        </a:p>
      </dgm:t>
    </dgm:pt>
    <dgm:pt modelId="{1E2047BA-DB5D-4226-BB7C-57E5AF0B9DA1}" type="parTrans" cxnId="{89AE285E-F54A-4E3F-983A-86B46D549AFD}">
      <dgm:prSet/>
      <dgm:spPr/>
      <dgm:t>
        <a:bodyPr/>
        <a:lstStyle/>
        <a:p>
          <a:endParaRPr lang="ru-RU"/>
        </a:p>
      </dgm:t>
    </dgm:pt>
    <dgm:pt modelId="{C54E8889-CE91-4A36-84E8-4E0FD79B4E81}" type="sibTrans" cxnId="{89AE285E-F54A-4E3F-983A-86B46D549AFD}">
      <dgm:prSet/>
      <dgm:spPr/>
      <dgm:t>
        <a:bodyPr/>
        <a:lstStyle/>
        <a:p>
          <a:endParaRPr lang="ru-RU"/>
        </a:p>
      </dgm:t>
    </dgm:pt>
    <dgm:pt modelId="{649874ED-0025-469D-A687-DA1CE0AF3728}">
      <dgm:prSet/>
      <dgm:spPr/>
      <dgm:t>
        <a:bodyPr/>
        <a:lstStyle/>
        <a:p>
          <a:r>
            <a:rPr lang="ru-RU"/>
            <a:t>5. Привлечение родителей для повышения эффективности коррекционной работы, повышение их психолого-педагогической компетентности.</a:t>
          </a:r>
        </a:p>
      </dgm:t>
    </dgm:pt>
    <dgm:pt modelId="{21230758-451A-4669-B4F8-D901028BEB63}" type="parTrans" cxnId="{4B7A4B19-D518-454E-B764-A8C67BE0DCD7}">
      <dgm:prSet/>
      <dgm:spPr/>
      <dgm:t>
        <a:bodyPr/>
        <a:lstStyle/>
        <a:p>
          <a:endParaRPr lang="ru-RU"/>
        </a:p>
      </dgm:t>
    </dgm:pt>
    <dgm:pt modelId="{3D394F4C-25CD-44AC-8EF8-E5C60A3BF7F5}" type="sibTrans" cxnId="{4B7A4B19-D518-454E-B764-A8C67BE0DCD7}">
      <dgm:prSet/>
      <dgm:spPr/>
      <dgm:t>
        <a:bodyPr/>
        <a:lstStyle/>
        <a:p>
          <a:endParaRPr lang="ru-RU"/>
        </a:p>
      </dgm:t>
    </dgm:pt>
    <dgm:pt modelId="{092DCFB3-7ED2-46EF-88FD-7317E827AFA4}">
      <dgm:prSet/>
      <dgm:spPr/>
      <dgm:t>
        <a:bodyPr/>
        <a:lstStyle/>
        <a:p>
          <a:r>
            <a:rPr lang="ru-RU"/>
            <a:t>6. Повышение эффективности использования дистанционных образовательных технологий.</a:t>
          </a:r>
        </a:p>
      </dgm:t>
    </dgm:pt>
    <dgm:pt modelId="{A0FBF638-D833-48A8-A3BA-A83C8E6EAA29}" type="parTrans" cxnId="{13BCBE9C-C145-48B4-ACCC-2079EBF89586}">
      <dgm:prSet/>
      <dgm:spPr/>
      <dgm:t>
        <a:bodyPr/>
        <a:lstStyle/>
        <a:p>
          <a:endParaRPr lang="ru-RU"/>
        </a:p>
      </dgm:t>
    </dgm:pt>
    <dgm:pt modelId="{FBE6663E-7F01-4BB4-8292-B77D19CA5BE8}" type="sibTrans" cxnId="{13BCBE9C-C145-48B4-ACCC-2079EBF89586}">
      <dgm:prSet/>
      <dgm:spPr/>
      <dgm:t>
        <a:bodyPr/>
        <a:lstStyle/>
        <a:p>
          <a:endParaRPr lang="ru-RU"/>
        </a:p>
      </dgm:t>
    </dgm:pt>
    <dgm:pt modelId="{A0C45ABA-C212-4592-A849-60E286927910}" type="pres">
      <dgm:prSet presAssocID="{F13C0348-4EAD-4B33-A9CA-D664A4A2BC97}" presName="linear" presStyleCnt="0">
        <dgm:presLayoutVars>
          <dgm:dir/>
          <dgm:resizeHandles val="exact"/>
        </dgm:presLayoutVars>
      </dgm:prSet>
      <dgm:spPr/>
    </dgm:pt>
    <dgm:pt modelId="{6F8F8A8C-2A9A-4DE1-B520-70EA78C2CFF4}" type="pres">
      <dgm:prSet presAssocID="{644AF396-62AF-4708-A7C2-C8304C1A39A6}" presName="comp" presStyleCnt="0"/>
      <dgm:spPr/>
    </dgm:pt>
    <dgm:pt modelId="{42B39025-2223-408F-9AAB-4F8794F69D09}" type="pres">
      <dgm:prSet presAssocID="{644AF396-62AF-4708-A7C2-C8304C1A39A6}" presName="box" presStyleLbl="node1" presStyleIdx="0" presStyleCnt="6"/>
      <dgm:spPr/>
    </dgm:pt>
    <dgm:pt modelId="{FCC93611-9FE1-48B3-8D0E-E641A2AAF1F0}" type="pres">
      <dgm:prSet presAssocID="{644AF396-62AF-4708-A7C2-C8304C1A39A6}" presName="img" presStyleLbl="fgImgPlace1" presStyleIdx="0" presStyleCnt="6" custScaleX="48661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29D103E-5B9F-473B-9A64-373F23844BB1}" type="pres">
      <dgm:prSet presAssocID="{644AF396-62AF-4708-A7C2-C8304C1A39A6}" presName="text" presStyleLbl="node1" presStyleIdx="0" presStyleCnt="6">
        <dgm:presLayoutVars>
          <dgm:bulletEnabled val="1"/>
        </dgm:presLayoutVars>
      </dgm:prSet>
      <dgm:spPr/>
    </dgm:pt>
    <dgm:pt modelId="{039F0E51-24E7-47EA-9B32-9B111F631CDB}" type="pres">
      <dgm:prSet presAssocID="{AB3D6EFE-D565-4B57-A511-5092DA6496ED}" presName="spacer" presStyleCnt="0"/>
      <dgm:spPr/>
    </dgm:pt>
    <dgm:pt modelId="{5BD8C621-EE04-4049-9312-DB7DF5BB4E25}" type="pres">
      <dgm:prSet presAssocID="{93877EBD-E14C-4C6E-843D-B8F60AD35B6B}" presName="comp" presStyleCnt="0"/>
      <dgm:spPr/>
    </dgm:pt>
    <dgm:pt modelId="{FA61CDE4-E0BB-4112-9549-8D69CD979454}" type="pres">
      <dgm:prSet presAssocID="{93877EBD-E14C-4C6E-843D-B8F60AD35B6B}" presName="box" presStyleLbl="node1" presStyleIdx="1" presStyleCnt="6"/>
      <dgm:spPr/>
    </dgm:pt>
    <dgm:pt modelId="{D05F6CF5-878E-4C33-8E25-489E388BDDC7}" type="pres">
      <dgm:prSet presAssocID="{93877EBD-E14C-4C6E-843D-B8F60AD35B6B}" presName="img" presStyleLbl="fgImgPlace1" presStyleIdx="1" presStyleCnt="6" custScaleX="48661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A8D2264-2CBE-48FF-9A00-582412E9E111}" type="pres">
      <dgm:prSet presAssocID="{93877EBD-E14C-4C6E-843D-B8F60AD35B6B}" presName="text" presStyleLbl="node1" presStyleIdx="1" presStyleCnt="6">
        <dgm:presLayoutVars>
          <dgm:bulletEnabled val="1"/>
        </dgm:presLayoutVars>
      </dgm:prSet>
      <dgm:spPr/>
    </dgm:pt>
    <dgm:pt modelId="{E0EC32DC-AE9D-4B3F-941D-997C3573769B}" type="pres">
      <dgm:prSet presAssocID="{E66BBBF9-4BB0-47A5-8E04-5C57C90A4836}" presName="spacer" presStyleCnt="0"/>
      <dgm:spPr/>
    </dgm:pt>
    <dgm:pt modelId="{2A12E917-E2CF-43FA-BDA7-C18D153C58C7}" type="pres">
      <dgm:prSet presAssocID="{357809F3-71EA-4F94-A85D-D982C2A6272B}" presName="comp" presStyleCnt="0"/>
      <dgm:spPr/>
    </dgm:pt>
    <dgm:pt modelId="{F14244AD-17DE-4AB8-8586-3C1E70ABF539}" type="pres">
      <dgm:prSet presAssocID="{357809F3-71EA-4F94-A85D-D982C2A6272B}" presName="box" presStyleLbl="node1" presStyleIdx="2" presStyleCnt="6"/>
      <dgm:spPr/>
    </dgm:pt>
    <dgm:pt modelId="{748CAC93-E1CA-498E-B68D-9FED2DD57C57}" type="pres">
      <dgm:prSet presAssocID="{357809F3-71EA-4F94-A85D-D982C2A6272B}" presName="img" presStyleLbl="fgImgPlace1" presStyleIdx="2" presStyleCnt="6" custScaleX="48661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5D3E6FB-D48E-4353-B29D-6376E78754FC}" type="pres">
      <dgm:prSet presAssocID="{357809F3-71EA-4F94-A85D-D982C2A6272B}" presName="text" presStyleLbl="node1" presStyleIdx="2" presStyleCnt="6">
        <dgm:presLayoutVars>
          <dgm:bulletEnabled val="1"/>
        </dgm:presLayoutVars>
      </dgm:prSet>
      <dgm:spPr/>
    </dgm:pt>
    <dgm:pt modelId="{15382933-D8A6-4CD1-A157-FCBAD7874BE6}" type="pres">
      <dgm:prSet presAssocID="{42328A67-DA97-4662-A8F5-942BC4A3B386}" presName="spacer" presStyleCnt="0"/>
      <dgm:spPr/>
    </dgm:pt>
    <dgm:pt modelId="{5F18B52B-AE7C-4EE2-B48C-4937264ED9BF}" type="pres">
      <dgm:prSet presAssocID="{22ED33A6-7B9F-4287-9620-5F65882A53BA}" presName="comp" presStyleCnt="0"/>
      <dgm:spPr/>
    </dgm:pt>
    <dgm:pt modelId="{D0639952-0787-4A56-B502-33A10B7A12A4}" type="pres">
      <dgm:prSet presAssocID="{22ED33A6-7B9F-4287-9620-5F65882A53BA}" presName="box" presStyleLbl="node1" presStyleIdx="3" presStyleCnt="6"/>
      <dgm:spPr/>
    </dgm:pt>
    <dgm:pt modelId="{5D8B5DB3-A045-436E-B07C-A28435C087A5}" type="pres">
      <dgm:prSet presAssocID="{22ED33A6-7B9F-4287-9620-5F65882A53BA}" presName="img" presStyleLbl="fgImgPlace1" presStyleIdx="3" presStyleCnt="6" custScaleX="66161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1DBAC3D-274B-4434-9A66-25F0871218A7}" type="pres">
      <dgm:prSet presAssocID="{22ED33A6-7B9F-4287-9620-5F65882A53BA}" presName="text" presStyleLbl="node1" presStyleIdx="3" presStyleCnt="6">
        <dgm:presLayoutVars>
          <dgm:bulletEnabled val="1"/>
        </dgm:presLayoutVars>
      </dgm:prSet>
      <dgm:spPr/>
    </dgm:pt>
    <dgm:pt modelId="{472D6027-D4E6-4A1A-9205-BF2F3BA4AB01}" type="pres">
      <dgm:prSet presAssocID="{C54E8889-CE91-4A36-84E8-4E0FD79B4E81}" presName="spacer" presStyleCnt="0"/>
      <dgm:spPr/>
    </dgm:pt>
    <dgm:pt modelId="{C525BF27-A824-49A3-A1B5-4833875B55A0}" type="pres">
      <dgm:prSet presAssocID="{649874ED-0025-469D-A687-DA1CE0AF3728}" presName="comp" presStyleCnt="0"/>
      <dgm:spPr/>
    </dgm:pt>
    <dgm:pt modelId="{84A09746-1D57-4310-AD1D-C985E2BC0CC6}" type="pres">
      <dgm:prSet presAssocID="{649874ED-0025-469D-A687-DA1CE0AF3728}" presName="box" presStyleLbl="node1" presStyleIdx="4" presStyleCnt="6"/>
      <dgm:spPr/>
    </dgm:pt>
    <dgm:pt modelId="{06B372C3-004C-4456-8775-7CFBCA3B96A9}" type="pres">
      <dgm:prSet presAssocID="{649874ED-0025-469D-A687-DA1CE0AF3728}" presName="img" presStyleLbl="fgImgPlace1" presStyleIdx="4" presStyleCnt="6" custScaleX="66161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21D627-E347-43D5-99DE-C93EB21C3AC5}" type="pres">
      <dgm:prSet presAssocID="{649874ED-0025-469D-A687-DA1CE0AF3728}" presName="text" presStyleLbl="node1" presStyleIdx="4" presStyleCnt="6">
        <dgm:presLayoutVars>
          <dgm:bulletEnabled val="1"/>
        </dgm:presLayoutVars>
      </dgm:prSet>
      <dgm:spPr/>
    </dgm:pt>
    <dgm:pt modelId="{A4D686DD-A533-4037-9F9C-0E368E2297FA}" type="pres">
      <dgm:prSet presAssocID="{3D394F4C-25CD-44AC-8EF8-E5C60A3BF7F5}" presName="spacer" presStyleCnt="0"/>
      <dgm:spPr/>
    </dgm:pt>
    <dgm:pt modelId="{CB39DD44-6EB7-495E-ABC0-B04AE40D7CA7}" type="pres">
      <dgm:prSet presAssocID="{092DCFB3-7ED2-46EF-88FD-7317E827AFA4}" presName="comp" presStyleCnt="0"/>
      <dgm:spPr/>
    </dgm:pt>
    <dgm:pt modelId="{3B3D0878-D209-48DA-8C28-0762C2423DD2}" type="pres">
      <dgm:prSet presAssocID="{092DCFB3-7ED2-46EF-88FD-7317E827AFA4}" presName="box" presStyleLbl="node1" presStyleIdx="5" presStyleCnt="6"/>
      <dgm:spPr/>
    </dgm:pt>
    <dgm:pt modelId="{22624B74-6C37-4711-A23B-2AE1F1C6995D}" type="pres">
      <dgm:prSet presAssocID="{092DCFB3-7ED2-46EF-88FD-7317E827AFA4}" presName="img" presStyleLbl="fgImgPlace1" presStyleIdx="5" presStyleCnt="6" custScaleX="66161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702C661-7CFE-4AE2-A286-6053031159A3}" type="pres">
      <dgm:prSet presAssocID="{092DCFB3-7ED2-46EF-88FD-7317E827AFA4}" presName="text" presStyleLbl="node1" presStyleIdx="5" presStyleCnt="6">
        <dgm:presLayoutVars>
          <dgm:bulletEnabled val="1"/>
        </dgm:presLayoutVars>
      </dgm:prSet>
      <dgm:spPr/>
    </dgm:pt>
  </dgm:ptLst>
  <dgm:cxnLst>
    <dgm:cxn modelId="{3A30E805-277E-4770-94D6-E08E6C2E78F4}" srcId="{F13C0348-4EAD-4B33-A9CA-D664A4A2BC97}" destId="{93877EBD-E14C-4C6E-843D-B8F60AD35B6B}" srcOrd="1" destOrd="0" parTransId="{E348F0F8-31EC-451E-93A9-CC2F3AE97755}" sibTransId="{E66BBBF9-4BB0-47A5-8E04-5C57C90A4836}"/>
    <dgm:cxn modelId="{4B7A4B19-D518-454E-B764-A8C67BE0DCD7}" srcId="{F13C0348-4EAD-4B33-A9CA-D664A4A2BC97}" destId="{649874ED-0025-469D-A687-DA1CE0AF3728}" srcOrd="4" destOrd="0" parTransId="{21230758-451A-4669-B4F8-D901028BEB63}" sibTransId="{3D394F4C-25CD-44AC-8EF8-E5C60A3BF7F5}"/>
    <dgm:cxn modelId="{DA409421-F14A-4382-B7DA-02CDE63A6C40}" type="presOf" srcId="{357809F3-71EA-4F94-A85D-D982C2A6272B}" destId="{25D3E6FB-D48E-4353-B29D-6376E78754FC}" srcOrd="1" destOrd="0" presId="urn:microsoft.com/office/officeart/2005/8/layout/vList4"/>
    <dgm:cxn modelId="{69EC3325-CE09-4001-A31D-B7322B173882}" type="presOf" srcId="{93877EBD-E14C-4C6E-843D-B8F60AD35B6B}" destId="{1A8D2264-2CBE-48FF-9A00-582412E9E111}" srcOrd="1" destOrd="0" presId="urn:microsoft.com/office/officeart/2005/8/layout/vList4"/>
    <dgm:cxn modelId="{0CFAB930-A912-44DD-BD90-2B3CCD8415C9}" srcId="{F13C0348-4EAD-4B33-A9CA-D664A4A2BC97}" destId="{644AF396-62AF-4708-A7C2-C8304C1A39A6}" srcOrd="0" destOrd="0" parTransId="{7095BA93-0EB9-42A2-8E80-6791FF599A99}" sibTransId="{AB3D6EFE-D565-4B57-A511-5092DA6496ED}"/>
    <dgm:cxn modelId="{89AE285E-F54A-4E3F-983A-86B46D549AFD}" srcId="{F13C0348-4EAD-4B33-A9CA-D664A4A2BC97}" destId="{22ED33A6-7B9F-4287-9620-5F65882A53BA}" srcOrd="3" destOrd="0" parTransId="{1E2047BA-DB5D-4226-BB7C-57E5AF0B9DA1}" sibTransId="{C54E8889-CE91-4A36-84E8-4E0FD79B4E81}"/>
    <dgm:cxn modelId="{E6AFE367-E106-4062-A919-5099047128C5}" type="presOf" srcId="{F13C0348-4EAD-4B33-A9CA-D664A4A2BC97}" destId="{A0C45ABA-C212-4592-A849-60E286927910}" srcOrd="0" destOrd="0" presId="urn:microsoft.com/office/officeart/2005/8/layout/vList4"/>
    <dgm:cxn modelId="{404EDF6F-94CA-429D-915A-9CF64DB2AB4E}" type="presOf" srcId="{357809F3-71EA-4F94-A85D-D982C2A6272B}" destId="{F14244AD-17DE-4AB8-8586-3C1E70ABF539}" srcOrd="0" destOrd="0" presId="urn:microsoft.com/office/officeart/2005/8/layout/vList4"/>
    <dgm:cxn modelId="{3C30DE72-5EF1-4D86-A774-FA35F989A413}" srcId="{F13C0348-4EAD-4B33-A9CA-D664A4A2BC97}" destId="{357809F3-71EA-4F94-A85D-D982C2A6272B}" srcOrd="2" destOrd="0" parTransId="{F3BC01E3-35FA-4CFB-8CB6-33AB138B74CA}" sibTransId="{42328A67-DA97-4662-A8F5-942BC4A3B386}"/>
    <dgm:cxn modelId="{F1EAC254-4F93-4D7B-B925-AE1866503267}" type="presOf" srcId="{649874ED-0025-469D-A687-DA1CE0AF3728}" destId="{84A09746-1D57-4310-AD1D-C985E2BC0CC6}" srcOrd="0" destOrd="0" presId="urn:microsoft.com/office/officeart/2005/8/layout/vList4"/>
    <dgm:cxn modelId="{8BB6978B-B301-4BA7-AFA6-E1E68C62948E}" type="presOf" srcId="{644AF396-62AF-4708-A7C2-C8304C1A39A6}" destId="{42B39025-2223-408F-9AAB-4F8794F69D09}" srcOrd="0" destOrd="0" presId="urn:microsoft.com/office/officeart/2005/8/layout/vList4"/>
    <dgm:cxn modelId="{F768D995-3503-4BBF-B333-E43EBFCC3932}" type="presOf" srcId="{092DCFB3-7ED2-46EF-88FD-7317E827AFA4}" destId="{7702C661-7CFE-4AE2-A286-6053031159A3}" srcOrd="1" destOrd="0" presId="urn:microsoft.com/office/officeart/2005/8/layout/vList4"/>
    <dgm:cxn modelId="{13BCBE9C-C145-48B4-ACCC-2079EBF89586}" srcId="{F13C0348-4EAD-4B33-A9CA-D664A4A2BC97}" destId="{092DCFB3-7ED2-46EF-88FD-7317E827AFA4}" srcOrd="5" destOrd="0" parTransId="{A0FBF638-D833-48A8-A3BA-A83C8E6EAA29}" sibTransId="{FBE6663E-7F01-4BB4-8292-B77D19CA5BE8}"/>
    <dgm:cxn modelId="{85C10A9E-29D0-40BC-A56A-BF681D4B63F7}" type="presOf" srcId="{649874ED-0025-469D-A687-DA1CE0AF3728}" destId="{6E21D627-E347-43D5-99DE-C93EB21C3AC5}" srcOrd="1" destOrd="0" presId="urn:microsoft.com/office/officeart/2005/8/layout/vList4"/>
    <dgm:cxn modelId="{7176A89E-2980-4282-BD34-E5632EBC35E4}" type="presOf" srcId="{93877EBD-E14C-4C6E-843D-B8F60AD35B6B}" destId="{FA61CDE4-E0BB-4112-9549-8D69CD979454}" srcOrd="0" destOrd="0" presId="urn:microsoft.com/office/officeart/2005/8/layout/vList4"/>
    <dgm:cxn modelId="{68EC0FA4-2CB4-4935-99FD-58F861D2882D}" type="presOf" srcId="{22ED33A6-7B9F-4287-9620-5F65882A53BA}" destId="{11DBAC3D-274B-4434-9A66-25F0871218A7}" srcOrd="1" destOrd="0" presId="urn:microsoft.com/office/officeart/2005/8/layout/vList4"/>
    <dgm:cxn modelId="{86FDD3A9-A9D1-4907-80A5-4804EB813A6F}" type="presOf" srcId="{22ED33A6-7B9F-4287-9620-5F65882A53BA}" destId="{D0639952-0787-4A56-B502-33A10B7A12A4}" srcOrd="0" destOrd="0" presId="urn:microsoft.com/office/officeart/2005/8/layout/vList4"/>
    <dgm:cxn modelId="{CC45BAAE-C5B7-43F1-BACA-BFDAF8A7821A}" type="presOf" srcId="{644AF396-62AF-4708-A7C2-C8304C1A39A6}" destId="{D29D103E-5B9F-473B-9A64-373F23844BB1}" srcOrd="1" destOrd="0" presId="urn:microsoft.com/office/officeart/2005/8/layout/vList4"/>
    <dgm:cxn modelId="{4FDAC3D7-E98E-43D2-BCEF-34B7195A379B}" type="presOf" srcId="{092DCFB3-7ED2-46EF-88FD-7317E827AFA4}" destId="{3B3D0878-D209-48DA-8C28-0762C2423DD2}" srcOrd="0" destOrd="0" presId="urn:microsoft.com/office/officeart/2005/8/layout/vList4"/>
    <dgm:cxn modelId="{07849E61-1E10-4EA6-8D49-6E4100457933}" type="presParOf" srcId="{A0C45ABA-C212-4592-A849-60E286927910}" destId="{6F8F8A8C-2A9A-4DE1-B520-70EA78C2CFF4}" srcOrd="0" destOrd="0" presId="urn:microsoft.com/office/officeart/2005/8/layout/vList4"/>
    <dgm:cxn modelId="{4FD46D67-705F-4BA9-8902-3ECBE053FFAA}" type="presParOf" srcId="{6F8F8A8C-2A9A-4DE1-B520-70EA78C2CFF4}" destId="{42B39025-2223-408F-9AAB-4F8794F69D09}" srcOrd="0" destOrd="0" presId="urn:microsoft.com/office/officeart/2005/8/layout/vList4"/>
    <dgm:cxn modelId="{370CCDAB-B887-4E8E-A87D-A499321A5D06}" type="presParOf" srcId="{6F8F8A8C-2A9A-4DE1-B520-70EA78C2CFF4}" destId="{FCC93611-9FE1-48B3-8D0E-E641A2AAF1F0}" srcOrd="1" destOrd="0" presId="urn:microsoft.com/office/officeart/2005/8/layout/vList4"/>
    <dgm:cxn modelId="{6BF1A016-5CE3-4EE0-8165-CEB0D994932A}" type="presParOf" srcId="{6F8F8A8C-2A9A-4DE1-B520-70EA78C2CFF4}" destId="{D29D103E-5B9F-473B-9A64-373F23844BB1}" srcOrd="2" destOrd="0" presId="urn:microsoft.com/office/officeart/2005/8/layout/vList4"/>
    <dgm:cxn modelId="{05EBB19C-57BA-4BBB-AD3E-FB690FB0E01E}" type="presParOf" srcId="{A0C45ABA-C212-4592-A849-60E286927910}" destId="{039F0E51-24E7-47EA-9B32-9B111F631CDB}" srcOrd="1" destOrd="0" presId="urn:microsoft.com/office/officeart/2005/8/layout/vList4"/>
    <dgm:cxn modelId="{4ECE20E8-4103-464F-A28A-1C4488A1CD0E}" type="presParOf" srcId="{A0C45ABA-C212-4592-A849-60E286927910}" destId="{5BD8C621-EE04-4049-9312-DB7DF5BB4E25}" srcOrd="2" destOrd="0" presId="urn:microsoft.com/office/officeart/2005/8/layout/vList4"/>
    <dgm:cxn modelId="{69558728-26D8-49B5-B48A-CD575007D661}" type="presParOf" srcId="{5BD8C621-EE04-4049-9312-DB7DF5BB4E25}" destId="{FA61CDE4-E0BB-4112-9549-8D69CD979454}" srcOrd="0" destOrd="0" presId="urn:microsoft.com/office/officeart/2005/8/layout/vList4"/>
    <dgm:cxn modelId="{9CF950B6-64DD-42AF-B7AC-49B0AA7FA7C9}" type="presParOf" srcId="{5BD8C621-EE04-4049-9312-DB7DF5BB4E25}" destId="{D05F6CF5-878E-4C33-8E25-489E388BDDC7}" srcOrd="1" destOrd="0" presId="urn:microsoft.com/office/officeart/2005/8/layout/vList4"/>
    <dgm:cxn modelId="{21F18C54-50C6-4CAA-84DA-B0347D7A327B}" type="presParOf" srcId="{5BD8C621-EE04-4049-9312-DB7DF5BB4E25}" destId="{1A8D2264-2CBE-48FF-9A00-582412E9E111}" srcOrd="2" destOrd="0" presId="urn:microsoft.com/office/officeart/2005/8/layout/vList4"/>
    <dgm:cxn modelId="{58804B07-7975-4C34-A427-A80E27B7AF16}" type="presParOf" srcId="{A0C45ABA-C212-4592-A849-60E286927910}" destId="{E0EC32DC-AE9D-4B3F-941D-997C3573769B}" srcOrd="3" destOrd="0" presId="urn:microsoft.com/office/officeart/2005/8/layout/vList4"/>
    <dgm:cxn modelId="{6403874B-2BB9-4C4B-85F8-F3A105DFC604}" type="presParOf" srcId="{A0C45ABA-C212-4592-A849-60E286927910}" destId="{2A12E917-E2CF-43FA-BDA7-C18D153C58C7}" srcOrd="4" destOrd="0" presId="urn:microsoft.com/office/officeart/2005/8/layout/vList4"/>
    <dgm:cxn modelId="{F51DC048-CEC2-4300-AB0F-EEDAA08F9D15}" type="presParOf" srcId="{2A12E917-E2CF-43FA-BDA7-C18D153C58C7}" destId="{F14244AD-17DE-4AB8-8586-3C1E70ABF539}" srcOrd="0" destOrd="0" presId="urn:microsoft.com/office/officeart/2005/8/layout/vList4"/>
    <dgm:cxn modelId="{EF39BB7A-D157-4B4A-8B03-8DF4342C5F5F}" type="presParOf" srcId="{2A12E917-E2CF-43FA-BDA7-C18D153C58C7}" destId="{748CAC93-E1CA-498E-B68D-9FED2DD57C57}" srcOrd="1" destOrd="0" presId="urn:microsoft.com/office/officeart/2005/8/layout/vList4"/>
    <dgm:cxn modelId="{3381CD1C-8E88-4991-A435-BB019E26EC56}" type="presParOf" srcId="{2A12E917-E2CF-43FA-BDA7-C18D153C58C7}" destId="{25D3E6FB-D48E-4353-B29D-6376E78754FC}" srcOrd="2" destOrd="0" presId="urn:microsoft.com/office/officeart/2005/8/layout/vList4"/>
    <dgm:cxn modelId="{759A8186-0CBA-477F-BD4D-6FBA8D1F621B}" type="presParOf" srcId="{A0C45ABA-C212-4592-A849-60E286927910}" destId="{15382933-D8A6-4CD1-A157-FCBAD7874BE6}" srcOrd="5" destOrd="0" presId="urn:microsoft.com/office/officeart/2005/8/layout/vList4"/>
    <dgm:cxn modelId="{A7C6DFA8-C4BB-4331-B868-878C805F57E4}" type="presParOf" srcId="{A0C45ABA-C212-4592-A849-60E286927910}" destId="{5F18B52B-AE7C-4EE2-B48C-4937264ED9BF}" srcOrd="6" destOrd="0" presId="urn:microsoft.com/office/officeart/2005/8/layout/vList4"/>
    <dgm:cxn modelId="{9B835794-6A8D-4F31-93BF-C8AF4B015A61}" type="presParOf" srcId="{5F18B52B-AE7C-4EE2-B48C-4937264ED9BF}" destId="{D0639952-0787-4A56-B502-33A10B7A12A4}" srcOrd="0" destOrd="0" presId="urn:microsoft.com/office/officeart/2005/8/layout/vList4"/>
    <dgm:cxn modelId="{6E90F733-5CA5-4D15-B708-DAB09353D930}" type="presParOf" srcId="{5F18B52B-AE7C-4EE2-B48C-4937264ED9BF}" destId="{5D8B5DB3-A045-436E-B07C-A28435C087A5}" srcOrd="1" destOrd="0" presId="urn:microsoft.com/office/officeart/2005/8/layout/vList4"/>
    <dgm:cxn modelId="{38B01434-29FB-41C6-BA99-097285B6C35F}" type="presParOf" srcId="{5F18B52B-AE7C-4EE2-B48C-4937264ED9BF}" destId="{11DBAC3D-274B-4434-9A66-25F0871218A7}" srcOrd="2" destOrd="0" presId="urn:microsoft.com/office/officeart/2005/8/layout/vList4"/>
    <dgm:cxn modelId="{F994423B-6CDF-4994-9CBD-9FD2DCB5973A}" type="presParOf" srcId="{A0C45ABA-C212-4592-A849-60E286927910}" destId="{472D6027-D4E6-4A1A-9205-BF2F3BA4AB01}" srcOrd="7" destOrd="0" presId="urn:microsoft.com/office/officeart/2005/8/layout/vList4"/>
    <dgm:cxn modelId="{65AC910B-7316-4488-BD7B-A77610F6F238}" type="presParOf" srcId="{A0C45ABA-C212-4592-A849-60E286927910}" destId="{C525BF27-A824-49A3-A1B5-4833875B55A0}" srcOrd="8" destOrd="0" presId="urn:microsoft.com/office/officeart/2005/8/layout/vList4"/>
    <dgm:cxn modelId="{B01EAEDD-544C-40FC-A08A-ECE558446C8D}" type="presParOf" srcId="{C525BF27-A824-49A3-A1B5-4833875B55A0}" destId="{84A09746-1D57-4310-AD1D-C985E2BC0CC6}" srcOrd="0" destOrd="0" presId="urn:microsoft.com/office/officeart/2005/8/layout/vList4"/>
    <dgm:cxn modelId="{79BFB8C6-FFBE-4026-AE4F-D03C7F27CCB1}" type="presParOf" srcId="{C525BF27-A824-49A3-A1B5-4833875B55A0}" destId="{06B372C3-004C-4456-8775-7CFBCA3B96A9}" srcOrd="1" destOrd="0" presId="urn:microsoft.com/office/officeart/2005/8/layout/vList4"/>
    <dgm:cxn modelId="{33E2FC4F-62FB-4D9A-8128-1D28F811B2B4}" type="presParOf" srcId="{C525BF27-A824-49A3-A1B5-4833875B55A0}" destId="{6E21D627-E347-43D5-99DE-C93EB21C3AC5}" srcOrd="2" destOrd="0" presId="urn:microsoft.com/office/officeart/2005/8/layout/vList4"/>
    <dgm:cxn modelId="{A11A04B8-E3E9-4EF5-B90E-CA87C8CBD4B6}" type="presParOf" srcId="{A0C45ABA-C212-4592-A849-60E286927910}" destId="{A4D686DD-A533-4037-9F9C-0E368E2297FA}" srcOrd="9" destOrd="0" presId="urn:microsoft.com/office/officeart/2005/8/layout/vList4"/>
    <dgm:cxn modelId="{D91616D8-CF28-4FC7-BD80-107DE7E49E32}" type="presParOf" srcId="{A0C45ABA-C212-4592-A849-60E286927910}" destId="{CB39DD44-6EB7-495E-ABC0-B04AE40D7CA7}" srcOrd="10" destOrd="0" presId="urn:microsoft.com/office/officeart/2005/8/layout/vList4"/>
    <dgm:cxn modelId="{486A8A54-3518-43ED-995E-20AAA430AF1C}" type="presParOf" srcId="{CB39DD44-6EB7-495E-ABC0-B04AE40D7CA7}" destId="{3B3D0878-D209-48DA-8C28-0762C2423DD2}" srcOrd="0" destOrd="0" presId="urn:microsoft.com/office/officeart/2005/8/layout/vList4"/>
    <dgm:cxn modelId="{3E14FEAD-2533-42E7-A02B-F56BD22B3DC6}" type="presParOf" srcId="{CB39DD44-6EB7-495E-ABC0-B04AE40D7CA7}" destId="{22624B74-6C37-4711-A23B-2AE1F1C6995D}" srcOrd="1" destOrd="0" presId="urn:microsoft.com/office/officeart/2005/8/layout/vList4"/>
    <dgm:cxn modelId="{AE31B493-E4AF-4B8D-A2E8-1DD360C0959A}" type="presParOf" srcId="{CB39DD44-6EB7-495E-ABC0-B04AE40D7CA7}" destId="{7702C661-7CFE-4AE2-A286-6053031159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160802-D2BB-4E80-9932-A2137B7273C0}" type="doc">
      <dgm:prSet loTypeId="urn:microsoft.com/office/officeart/2005/8/layout/hierarchy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725BF7-9605-44BA-9616-4FEAE69E7E2D}">
      <dgm:prSet custT="1"/>
      <dgm:spPr>
        <a:solidFill>
          <a:srgbClr val="C00000"/>
        </a:solidFill>
      </dgm:spPr>
      <dgm:t>
        <a:bodyPr/>
        <a:lstStyle/>
        <a:p>
          <a:r>
            <a:rPr lang="ru-RU" sz="2000" dirty="0"/>
            <a:t>Для обучающихся: интересно заниматься по таким тетрадям, удобно отправлять выполненные задания учителю на проверку</a:t>
          </a:r>
        </a:p>
      </dgm:t>
    </dgm:pt>
    <dgm:pt modelId="{EFAFFE8A-8ED8-4294-9D1B-FAE5D554E2AD}" type="parTrans" cxnId="{30F7D3EF-8051-4B51-9526-C0BBF9E3F218}">
      <dgm:prSet/>
      <dgm:spPr/>
      <dgm:t>
        <a:bodyPr/>
        <a:lstStyle/>
        <a:p>
          <a:endParaRPr lang="ru-RU" sz="1400"/>
        </a:p>
      </dgm:t>
    </dgm:pt>
    <dgm:pt modelId="{6EE2659F-23E4-4770-8FD1-4F0E227C8CD8}" type="sibTrans" cxnId="{30F7D3EF-8051-4B51-9526-C0BBF9E3F218}">
      <dgm:prSet/>
      <dgm:spPr/>
      <dgm:t>
        <a:bodyPr/>
        <a:lstStyle/>
        <a:p>
          <a:endParaRPr lang="ru-RU" sz="1400"/>
        </a:p>
      </dgm:t>
    </dgm:pt>
    <dgm:pt modelId="{99A5E307-7B30-4A90-BF4E-111E6B7D8DC3}" type="pres">
      <dgm:prSet presAssocID="{E9160802-D2BB-4E80-9932-A2137B7273C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B4BF0C-5524-4332-89E8-9AF23642017B}" type="pres">
      <dgm:prSet presAssocID="{B1725BF7-9605-44BA-9616-4FEAE69E7E2D}" presName="vertOne" presStyleCnt="0"/>
      <dgm:spPr/>
    </dgm:pt>
    <dgm:pt modelId="{4002B062-C56E-473E-9BB8-DB85DB470195}" type="pres">
      <dgm:prSet presAssocID="{B1725BF7-9605-44BA-9616-4FEAE69E7E2D}" presName="txOne" presStyleLbl="node0" presStyleIdx="0" presStyleCnt="1" custScaleX="62743" custLinFactNeighborX="18317" custLinFactNeighborY="-34783">
        <dgm:presLayoutVars>
          <dgm:chPref val="3"/>
        </dgm:presLayoutVars>
      </dgm:prSet>
      <dgm:spPr/>
    </dgm:pt>
    <dgm:pt modelId="{2795BF29-1B81-4A00-A80C-243AFF17D8F7}" type="pres">
      <dgm:prSet presAssocID="{B1725BF7-9605-44BA-9616-4FEAE69E7E2D}" presName="horzOne" presStyleCnt="0"/>
      <dgm:spPr/>
    </dgm:pt>
  </dgm:ptLst>
  <dgm:cxnLst>
    <dgm:cxn modelId="{E8CDAC62-032E-488B-BD54-7670A92B87B5}" type="presOf" srcId="{B1725BF7-9605-44BA-9616-4FEAE69E7E2D}" destId="{4002B062-C56E-473E-9BB8-DB85DB470195}" srcOrd="0" destOrd="0" presId="urn:microsoft.com/office/officeart/2005/8/layout/hierarchy4"/>
    <dgm:cxn modelId="{A17CAA8E-E4AA-46F0-8B72-FE439F9A631C}" type="presOf" srcId="{E9160802-D2BB-4E80-9932-A2137B7273C0}" destId="{99A5E307-7B30-4A90-BF4E-111E6B7D8DC3}" srcOrd="0" destOrd="0" presId="urn:microsoft.com/office/officeart/2005/8/layout/hierarchy4"/>
    <dgm:cxn modelId="{30F7D3EF-8051-4B51-9526-C0BBF9E3F218}" srcId="{E9160802-D2BB-4E80-9932-A2137B7273C0}" destId="{B1725BF7-9605-44BA-9616-4FEAE69E7E2D}" srcOrd="0" destOrd="0" parTransId="{EFAFFE8A-8ED8-4294-9D1B-FAE5D554E2AD}" sibTransId="{6EE2659F-23E4-4770-8FD1-4F0E227C8CD8}"/>
    <dgm:cxn modelId="{4BBBE576-4A91-4EDF-ACB3-9DB4FC688C9B}" type="presParOf" srcId="{99A5E307-7B30-4A90-BF4E-111E6B7D8DC3}" destId="{7BB4BF0C-5524-4332-89E8-9AF23642017B}" srcOrd="0" destOrd="0" presId="urn:microsoft.com/office/officeart/2005/8/layout/hierarchy4"/>
    <dgm:cxn modelId="{FC6A8A13-734E-485E-B82E-7ED97E1105C2}" type="presParOf" srcId="{7BB4BF0C-5524-4332-89E8-9AF23642017B}" destId="{4002B062-C56E-473E-9BB8-DB85DB470195}" srcOrd="0" destOrd="0" presId="urn:microsoft.com/office/officeart/2005/8/layout/hierarchy4"/>
    <dgm:cxn modelId="{21C5966C-7507-4726-8660-1D2BB90F3012}" type="presParOf" srcId="{7BB4BF0C-5524-4332-89E8-9AF23642017B}" destId="{2795BF29-1B81-4A00-A80C-243AFF17D8F7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6D496-8C97-4648-8833-C1AF64BF8C27}">
      <dsp:nvSpPr>
        <dsp:cNvPr id="0" name=""/>
        <dsp:cNvSpPr/>
      </dsp:nvSpPr>
      <dsp:spPr>
        <a:xfrm>
          <a:off x="6091" y="0"/>
          <a:ext cx="2463254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Средовые условия </a:t>
          </a:r>
          <a:r>
            <a:rPr lang="ru-RU" sz="2200" kern="1200" dirty="0"/>
            <a:t>-пространства и среды, в которых этот маршрут будет реализовываться</a:t>
          </a:r>
        </a:p>
      </dsp:txBody>
      <dsp:txXfrm>
        <a:off x="78237" y="72146"/>
        <a:ext cx="2318962" cy="4381671"/>
      </dsp:txXfrm>
    </dsp:sp>
    <dsp:sp modelId="{8AB9FEB9-3EA6-416A-ADAE-7B081D4A0532}">
      <dsp:nvSpPr>
        <dsp:cNvPr id="0" name=""/>
        <dsp:cNvSpPr/>
      </dsp:nvSpPr>
      <dsp:spPr>
        <a:xfrm>
          <a:off x="2883172" y="0"/>
          <a:ext cx="2463254" cy="45259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Содержа-тельные</a:t>
          </a:r>
          <a:r>
            <a:rPr lang="ru-RU" sz="2400" b="1" kern="1200" dirty="0"/>
            <a:t> - </a:t>
          </a:r>
          <a:r>
            <a:rPr lang="ru-RU" sz="2000" kern="1200" dirty="0"/>
            <a:t>использование специальных образовательных программ и методов обучения и воспитания, специальных учебников, учебных пособий и дидактических </a:t>
          </a:r>
          <a:r>
            <a:rPr lang="ru-RU" sz="2400" kern="1200" dirty="0"/>
            <a:t>материалов </a:t>
          </a:r>
          <a:endParaRPr lang="ru-RU" sz="2400" b="1" kern="1200" dirty="0"/>
        </a:p>
      </dsp:txBody>
      <dsp:txXfrm>
        <a:off x="2955318" y="72146"/>
        <a:ext cx="2318962" cy="4381671"/>
      </dsp:txXfrm>
    </dsp:sp>
    <dsp:sp modelId="{663B632A-3D86-4593-B59A-B3576CF3111E}">
      <dsp:nvSpPr>
        <dsp:cNvPr id="0" name=""/>
        <dsp:cNvSpPr/>
      </dsp:nvSpPr>
      <dsp:spPr>
        <a:xfrm>
          <a:off x="5760253" y="0"/>
          <a:ext cx="2463254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Организа-ционные</a:t>
          </a:r>
          <a:endParaRPr lang="ru-RU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 err="1"/>
            <a:t>нормативно-правововая</a:t>
          </a:r>
          <a:r>
            <a:rPr lang="ru-RU" sz="2000" b="0" i="0" kern="1200" dirty="0"/>
            <a:t> база, локальные акты</a:t>
          </a:r>
          <a:endParaRPr lang="ru-RU" sz="2000" b="0" kern="1200" dirty="0"/>
        </a:p>
      </dsp:txBody>
      <dsp:txXfrm>
        <a:off x="5832399" y="72146"/>
        <a:ext cx="2318962" cy="4381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39025-2223-408F-9AAB-4F8794F69D09}">
      <dsp:nvSpPr>
        <dsp:cNvPr id="0" name=""/>
        <dsp:cNvSpPr/>
      </dsp:nvSpPr>
      <dsp:spPr>
        <a:xfrm>
          <a:off x="0" y="0"/>
          <a:ext cx="8229600" cy="8306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Восполнение пробелов в развитии языковых средств обучающихся в процессе целенаправленного развития и формирования речевой деятельности.</a:t>
          </a:r>
        </a:p>
      </dsp:txBody>
      <dsp:txXfrm>
        <a:off x="1728985" y="0"/>
        <a:ext cx="6500614" cy="830658"/>
      </dsp:txXfrm>
    </dsp:sp>
    <dsp:sp modelId="{FCC93611-9FE1-48B3-8D0E-E641A2AAF1F0}">
      <dsp:nvSpPr>
        <dsp:cNvPr id="0" name=""/>
        <dsp:cNvSpPr/>
      </dsp:nvSpPr>
      <dsp:spPr>
        <a:xfrm>
          <a:off x="505565" y="83065"/>
          <a:ext cx="800921" cy="6645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1CDE4-E0BB-4112-9549-8D69CD979454}">
      <dsp:nvSpPr>
        <dsp:cNvPr id="0" name=""/>
        <dsp:cNvSpPr/>
      </dsp:nvSpPr>
      <dsp:spPr>
        <a:xfrm>
          <a:off x="0" y="913724"/>
          <a:ext cx="8229600" cy="830658"/>
        </a:xfrm>
        <a:prstGeom prst="roundRect">
          <a:avLst>
            <a:gd name="adj" fmla="val 1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Овладение обучающимися различными видами речевой деятельности: навыками повседневного общения </a:t>
          </a:r>
        </a:p>
      </dsp:txBody>
      <dsp:txXfrm>
        <a:off x="1728985" y="913724"/>
        <a:ext cx="6500614" cy="830658"/>
      </dsp:txXfrm>
    </dsp:sp>
    <dsp:sp modelId="{D05F6CF5-878E-4C33-8E25-489E388BDDC7}">
      <dsp:nvSpPr>
        <dsp:cNvPr id="0" name=""/>
        <dsp:cNvSpPr/>
      </dsp:nvSpPr>
      <dsp:spPr>
        <a:xfrm>
          <a:off x="505565" y="996790"/>
          <a:ext cx="800921" cy="6645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244AD-17DE-4AB8-8586-3C1E70ABF539}">
      <dsp:nvSpPr>
        <dsp:cNvPr id="0" name=""/>
        <dsp:cNvSpPr/>
      </dsp:nvSpPr>
      <dsp:spPr>
        <a:xfrm>
          <a:off x="0" y="1827449"/>
          <a:ext cx="8229600" cy="830658"/>
        </a:xfrm>
        <a:prstGeom prst="roundRect">
          <a:avLst>
            <a:gd name="adj" fmla="val 1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Формирование базовых процессов психической деятельности обучающихся </a:t>
          </a:r>
        </a:p>
      </dsp:txBody>
      <dsp:txXfrm>
        <a:off x="1728985" y="1827449"/>
        <a:ext cx="6500614" cy="830658"/>
      </dsp:txXfrm>
    </dsp:sp>
    <dsp:sp modelId="{748CAC93-E1CA-498E-B68D-9FED2DD57C57}">
      <dsp:nvSpPr>
        <dsp:cNvPr id="0" name=""/>
        <dsp:cNvSpPr/>
      </dsp:nvSpPr>
      <dsp:spPr>
        <a:xfrm>
          <a:off x="505565" y="1910514"/>
          <a:ext cx="800921" cy="6645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39952-0787-4A56-B502-33A10B7A12A4}">
      <dsp:nvSpPr>
        <dsp:cNvPr id="0" name=""/>
        <dsp:cNvSpPr/>
      </dsp:nvSpPr>
      <dsp:spPr>
        <a:xfrm>
          <a:off x="0" y="2741173"/>
          <a:ext cx="8229600" cy="830658"/>
        </a:xfrm>
        <a:prstGeom prst="roundRect">
          <a:avLst>
            <a:gd name="adj" fmla="val 1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4. Развитие социально- коммуникативных навыков: упражнения и задания создают ситуации, в которых обучающийся испытывает необходимость использовать формируемые навыки в обычной повседневной жизни: в обучении на уроке, общении и социальном взаимодействии;</a:t>
          </a:r>
          <a:endParaRPr lang="ru-RU" sz="1300" kern="1200" dirty="0"/>
        </a:p>
      </dsp:txBody>
      <dsp:txXfrm>
        <a:off x="1728985" y="2741173"/>
        <a:ext cx="6500614" cy="830658"/>
      </dsp:txXfrm>
    </dsp:sp>
    <dsp:sp modelId="{5D8B5DB3-A045-436E-B07C-A28435C087A5}">
      <dsp:nvSpPr>
        <dsp:cNvPr id="0" name=""/>
        <dsp:cNvSpPr/>
      </dsp:nvSpPr>
      <dsp:spPr>
        <a:xfrm>
          <a:off x="361547" y="2824239"/>
          <a:ext cx="1088957" cy="6645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09746-1D57-4310-AD1D-C985E2BC0CC6}">
      <dsp:nvSpPr>
        <dsp:cNvPr id="0" name=""/>
        <dsp:cNvSpPr/>
      </dsp:nvSpPr>
      <dsp:spPr>
        <a:xfrm>
          <a:off x="0" y="3654898"/>
          <a:ext cx="8229600" cy="830658"/>
        </a:xfrm>
        <a:prstGeom prst="roundRect">
          <a:avLst>
            <a:gd name="adj" fmla="val 1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5. Привлечение родителей для повышения эффективности коррекционной работы, повышение их психолого-педагогической компетентности.</a:t>
          </a:r>
        </a:p>
      </dsp:txBody>
      <dsp:txXfrm>
        <a:off x="1728985" y="3654898"/>
        <a:ext cx="6500614" cy="830658"/>
      </dsp:txXfrm>
    </dsp:sp>
    <dsp:sp modelId="{06B372C3-004C-4456-8775-7CFBCA3B96A9}">
      <dsp:nvSpPr>
        <dsp:cNvPr id="0" name=""/>
        <dsp:cNvSpPr/>
      </dsp:nvSpPr>
      <dsp:spPr>
        <a:xfrm>
          <a:off x="361547" y="3737964"/>
          <a:ext cx="1088957" cy="6645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D0878-D209-48DA-8C28-0762C2423DD2}">
      <dsp:nvSpPr>
        <dsp:cNvPr id="0" name=""/>
        <dsp:cNvSpPr/>
      </dsp:nvSpPr>
      <dsp:spPr>
        <a:xfrm>
          <a:off x="0" y="4568622"/>
          <a:ext cx="8229600" cy="83065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6. Повышение эффективности использования дистанционных образовательных технологий.</a:t>
          </a:r>
        </a:p>
      </dsp:txBody>
      <dsp:txXfrm>
        <a:off x="1728985" y="4568622"/>
        <a:ext cx="6500614" cy="830658"/>
      </dsp:txXfrm>
    </dsp:sp>
    <dsp:sp modelId="{22624B74-6C37-4711-A23B-2AE1F1C6995D}">
      <dsp:nvSpPr>
        <dsp:cNvPr id="0" name=""/>
        <dsp:cNvSpPr/>
      </dsp:nvSpPr>
      <dsp:spPr>
        <a:xfrm>
          <a:off x="361547" y="4651688"/>
          <a:ext cx="1088957" cy="6645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B062-C56E-473E-9BB8-DB85DB470195}">
      <dsp:nvSpPr>
        <dsp:cNvPr id="0" name=""/>
        <dsp:cNvSpPr/>
      </dsp:nvSpPr>
      <dsp:spPr>
        <a:xfrm>
          <a:off x="1584167" y="0"/>
          <a:ext cx="2690326" cy="447197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Для обучающихся: интересно заниматься по таким тетрадям, удобно отправлять выполненные задания учителю на проверку</a:t>
          </a:r>
        </a:p>
      </dsp:txBody>
      <dsp:txXfrm>
        <a:off x="1662964" y="78797"/>
        <a:ext cx="2532732" cy="4314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A69A-182E-4F1C-AF57-E8389A996160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64A8-41BD-4E22-A624-2513FD053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76FC-97AE-438E-B089-AC2F8A0C2A05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909B-6F00-44D3-A468-AE09AB46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E7D1-7864-4AEB-A7BC-92854FDB3EC1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5616-92DA-4B04-971B-573BA73F7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E72A-4C0B-4963-A0A9-ED3F11324DD5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4B91-BBE3-443F-B614-59B4B0041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F21-F107-444C-BB1D-C620F0A71FC5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E6AC-80AC-49E5-911B-42A5AE064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3BAC-8C6D-4363-A34B-2EBF15787255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E00A-70F8-4884-910E-9090CC0AD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3516-3EEF-40F9-AB6F-652F9A6682E9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DDBA-8F04-4BB0-8B57-0BBAE914A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599D-27E1-4CDD-A933-AAAAAFE52737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EB279-B659-41EF-9CFA-837D7A6A5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3D84-6933-46DA-8C84-8971A3BF9A58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FF55-F283-4BD5-86CA-271A7F327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C779-5321-42DA-A028-9C8C5C77F5E6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8462-7F09-4151-8957-35F48218F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2732-BFE5-4338-A7B7-3524F02287F6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9C79-DAE5-490C-A7FD-025063F94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85854-0005-4EDF-83DB-C27ADAE2167D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AECDFF-7490-4C64-B79D-653298BF0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skysmart.ru/homework/new?subject=4" TargetMode="External"/><Relationship Id="rId2" Type="http://schemas.openxmlformats.org/officeDocument/2006/relationships/hyperlink" Target="https://www.liveworksheets.com/user/log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wizer" TargetMode="External"/><Relationship Id="rId4" Type="http://schemas.openxmlformats.org/officeDocument/2006/relationships/hyperlink" Target="https://hw.lecta.r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2204864"/>
            <a:ext cx="8352928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effectLst/>
              </a:rPr>
              <a:t>Использование рабочих </a:t>
            </a:r>
            <a:r>
              <a:rPr lang="ru-RU" sz="3600" dirty="0" err="1">
                <a:effectLst/>
              </a:rPr>
              <a:t>тетрадеи</a:t>
            </a:r>
            <a:r>
              <a:rPr lang="ru-RU" sz="3600" dirty="0">
                <a:effectLst/>
              </a:rPr>
              <a:t>̆ как средство </a:t>
            </a:r>
            <a:r>
              <a:rPr lang="ru-RU" sz="3600" dirty="0" err="1">
                <a:effectLst/>
              </a:rPr>
              <a:t>эффективнои</a:t>
            </a:r>
            <a:r>
              <a:rPr lang="ru-RU" sz="3600" dirty="0">
                <a:effectLst/>
              </a:rPr>
              <a:t>̆ коррекции </a:t>
            </a:r>
            <a:r>
              <a:rPr lang="ru-RU" sz="3600" dirty="0" err="1">
                <a:effectLst/>
              </a:rPr>
              <a:t>устнои</a:t>
            </a:r>
            <a:r>
              <a:rPr lang="ru-RU" sz="3600" dirty="0">
                <a:effectLst/>
              </a:rPr>
              <a:t>̆ и </a:t>
            </a:r>
            <a:r>
              <a:rPr lang="ru-RU" sz="3600" dirty="0" err="1">
                <a:effectLst/>
              </a:rPr>
              <a:t>письменнои</a:t>
            </a:r>
            <a:r>
              <a:rPr lang="ru-RU" sz="3600" dirty="0">
                <a:effectLst/>
              </a:rPr>
              <a:t>̆ речи обучающихся с ОВЗ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655" y="3573016"/>
            <a:ext cx="7272337" cy="24003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/>
              <a:t>Выступление на заседании методического объединения учителей- логопедов «Использование ресурсов специально созданной развивающей предметно-практической внешней среды, как дополнительное средство компенсации общей и речевой недостаточности у детей с ОВЗ». 12.03.2025 г.</a:t>
            </a:r>
            <a:endParaRPr lang="ru-RU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Костырина Т. Г., учитель- логопед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МБОУ- лицея № 21 имени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генерала . А. П. Ермолова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/>
          </a:p>
        </p:txBody>
      </p:sp>
      <p:sp>
        <p:nvSpPr>
          <p:cNvPr id="6148" name="Rectangle 39"/>
          <p:cNvSpPr>
            <a:spLocks noChangeArrowheads="1"/>
          </p:cNvSpPr>
          <p:nvPr/>
        </p:nvSpPr>
        <p:spPr bwMode="auto">
          <a:xfrm>
            <a:off x="251520" y="692696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1F4E79"/>
                </a:solidFill>
              </a:rPr>
              <a:t>Муниципальное бюджетное общеобразовательное учреждение- лицей № 21 имени генерала А. П. Ермолова г. Орла</a:t>
            </a:r>
            <a:endParaRPr lang="ru-RU" sz="2400" b="1" dirty="0">
              <a:solidFill>
                <a:srgbClr val="1F4E7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YandexDisk\Документы\KINGSTON (F)испр\ГМО, курсы, выступления\РУМО 17.02.22 ИРО Рабочие тетради\Картинки тетради\1644604527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14002" y="1351501"/>
            <a:ext cx="6060011" cy="41764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YandexDisk\Документы\KINGSTON (F)испр\ГМО, курсы, выступления\РУМО 17.02.22 ИРО Рабочие тетради\Картинки тетради\1644604527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77335" y="1383105"/>
            <a:ext cx="6045062" cy="39441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YandexDisk\Документы\KINGSTON (F)испр\ГМО, курсы, выступления\РУМО 17.02.22 ИРО Рабочие тетради\Картинки тетради\1644604527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02545" y="1413878"/>
            <a:ext cx="6124503" cy="41060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A5CA5-8221-42AE-847D-B9252480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48680"/>
            <a:ext cx="749917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/>
              <a:t>2-й этап работы. Дифференциация предлогов и приставок</a:t>
            </a:r>
          </a:p>
        </p:txBody>
      </p:sp>
      <p:pic>
        <p:nvPicPr>
          <p:cNvPr id="22530" name="Picture 2" descr="C:\Users\Татьяна\YandexDisk\Документы\KINGSTON (F)испр\ГМО\Выступление 13.10.17 Рабочие тетради\Скриншоты\Предл. и приставки.jpg">
            <a:extLst>
              <a:ext uri="{FF2B5EF4-FFF2-40B4-BE49-F238E27FC236}">
                <a16:creationId xmlns:a16="http://schemas.microsoft.com/office/drawing/2014/main" id="{CAFCAD27-A312-487C-9DBB-2915A170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305175" cy="46958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2531" name="Picture 3" descr="C:\Users\Татьяна\YandexDisk\Документы\KINGSTON (F)испр\ГМО\Выступление 13.10.17 Рабочие тетради\Скриншоты\11.png">
            <a:extLst>
              <a:ext uri="{FF2B5EF4-FFF2-40B4-BE49-F238E27FC236}">
                <a16:creationId xmlns:a16="http://schemas.microsoft.com/office/drawing/2014/main" id="{5D9280A2-D779-4B2D-9F95-B9C88B98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73238"/>
            <a:ext cx="2808287" cy="20812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2532" name="Picture 4" descr="C:\Users\Татьяна\YandexDisk\Документы\KINGSTON (F)испр\ГМО\Выступление 13.10.17 Рабочие тетради\Скриншоты\11-10-2017 14-49-37.png">
            <a:extLst>
              <a:ext uri="{FF2B5EF4-FFF2-40B4-BE49-F238E27FC236}">
                <a16:creationId xmlns:a16="http://schemas.microsoft.com/office/drawing/2014/main" id="{BE2B38C4-4245-4A0C-9655-2E7088189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644900"/>
            <a:ext cx="2808287" cy="28797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C499E-BF47-4090-9EBF-B64FE10A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/>
              <a:t>3-й этап работы. Простые и сложные предложения. Совершенствование связной речи</a:t>
            </a:r>
          </a:p>
        </p:txBody>
      </p:sp>
      <p:pic>
        <p:nvPicPr>
          <p:cNvPr id="11267" name="Picture 2" descr="C:\Users\Татьяна\YandexDisk\Документы\KINGSTON (F)испр\ГМО\Выступление 13.10.17 Рабочие тетради\Скриншоты\Предложения.jpg">
            <a:extLst>
              <a:ext uri="{FF2B5EF4-FFF2-40B4-BE49-F238E27FC236}">
                <a16:creationId xmlns:a16="http://schemas.microsoft.com/office/drawing/2014/main" id="{867B2F64-57F7-4895-8F94-39D86CF8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413" y="1371400"/>
            <a:ext cx="2088232" cy="292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Татьяна\YandexDisk\Документы\KINGSTON (F)испр\ГМО\Выступление 13.10.17 Рабочие тетради\Скриншоты\12.png">
            <a:extLst>
              <a:ext uri="{FF2B5EF4-FFF2-40B4-BE49-F238E27FC236}">
                <a16:creationId xmlns:a16="http://schemas.microsoft.com/office/drawing/2014/main" id="{3C88A4A0-F39A-4C7D-80EF-E3BE5745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2276872"/>
            <a:ext cx="2917280" cy="41255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3" descr="C:\Users\Татьяна\YandexDisk\Документы\KINGSTON (F)испр\ГМО\Выступление 13.10.17 Рабочие тетради\Скриншоты\13.png">
            <a:extLst>
              <a:ext uri="{FF2B5EF4-FFF2-40B4-BE49-F238E27FC236}">
                <a16:creationId xmlns:a16="http://schemas.microsoft.com/office/drawing/2014/main" id="{722E7C81-3D6E-44AE-8875-55CAFBAD4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7270" y="2244334"/>
            <a:ext cx="3050392" cy="412820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D6D11-B400-4301-BE16-ACF95FF4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3-й этап работы. Совершенствование связной речи</a:t>
            </a:r>
          </a:p>
        </p:txBody>
      </p:sp>
      <p:pic>
        <p:nvPicPr>
          <p:cNvPr id="25602" name="Picture 2" descr="C:\Users\Татьяна\YandexDisk\Документы\KINGSTON (F)испр\ГМО\Выступление 13.10.17 Рабочие тетради\Скриншоты\14.png">
            <a:extLst>
              <a:ext uri="{FF2B5EF4-FFF2-40B4-BE49-F238E27FC236}">
                <a16:creationId xmlns:a16="http://schemas.microsoft.com/office/drawing/2014/main" id="{9FD6E08C-6DD1-4A9B-BBA6-581AFAB0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8988" y="2348880"/>
            <a:ext cx="3004723" cy="41213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5603" name="Picture 3" descr="C:\Users\Татьяна\YandexDisk\Документы\KINGSTON (F)испр\ГМО\Выступление 13.10.17 Рабочие тетради\Скриншоты\15.png">
            <a:extLst>
              <a:ext uri="{FF2B5EF4-FFF2-40B4-BE49-F238E27FC236}">
                <a16:creationId xmlns:a16="http://schemas.microsoft.com/office/drawing/2014/main" id="{DDD38D73-EB22-43CC-BBFC-E5EE8075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4176" y="2348881"/>
            <a:ext cx="2999073" cy="41213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3" descr="C:\Users\Татьяна\YandexDisk\Документы\KINGSTON (F)испр\ГМО\Выступление 13.10.17 Рабочие тетради\Скриншоты\Текст.jpg">
            <a:extLst>
              <a:ext uri="{FF2B5EF4-FFF2-40B4-BE49-F238E27FC236}">
                <a16:creationId xmlns:a16="http://schemas.microsoft.com/office/drawing/2014/main" id="{9F01255F-E408-4386-8B05-CBB5EC700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417637"/>
            <a:ext cx="2517469" cy="35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C773E-BFB8-4679-857F-5E45F3E7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36" y="18864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/>
              <a:t>Совершенствование навыков чтения и письма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04" y="770708"/>
            <a:ext cx="2833017" cy="4025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677" y="2349135"/>
            <a:ext cx="2988483" cy="43050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348879"/>
            <a:ext cx="2957989" cy="430534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</a:rPr>
              <a:t>Интерактивные рабочие тетради</a:t>
            </a:r>
            <a:endParaRPr lang="ru-RU" sz="36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908720"/>
            <a:ext cx="2592288" cy="4680520"/>
            <a:chOff x="6010" y="0"/>
            <a:chExt cx="4339988" cy="377728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010" y="0"/>
              <a:ext cx="4339988" cy="377728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116643" y="110633"/>
              <a:ext cx="4118722" cy="3556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Для учителя: удобно использовать на онлайн занятиях, например с предоставлением общего доступа, можно использовать в классе при работе на интерактивной доске, можно создавать электронные тетради из готовых интерактивных заданий других учителей</a:t>
              </a:r>
            </a:p>
          </p:txBody>
        </p:sp>
      </p:grpSp>
      <p:graphicFrame>
        <p:nvGraphicFramePr>
          <p:cNvPr id="1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860003"/>
              </p:ext>
            </p:extLst>
          </p:nvPr>
        </p:nvGraphicFramePr>
        <p:xfrm>
          <a:off x="4499992" y="901240"/>
          <a:ext cx="4287851" cy="447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3429000"/>
            <a:ext cx="2858064" cy="314096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70" y="787524"/>
            <a:ext cx="2879243" cy="249746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964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830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</a:rPr>
              <a:t>Интерактивные рабочие тетради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776956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Онлайн сервис </a:t>
            </a:r>
            <a:r>
              <a:rPr lang="ru-RU" u="sng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hlinkClick r:id="rId2"/>
              </a:rPr>
              <a:t>https://www.liveworksheets.com/user/login</a:t>
            </a:r>
            <a:endParaRPr lang="ru-RU" u="sng" dirty="0">
              <a:solidFill>
                <a:srgbClr val="0000FF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ru-RU" dirty="0"/>
              <a:t>Онлайн сервис </a:t>
            </a:r>
            <a:r>
              <a:rPr lang="ru-RU" u="sng" dirty="0">
                <a:latin typeface="+mn-lt"/>
                <a:hlinkClick r:id="rId3"/>
              </a:rPr>
              <a:t>https://edu.skysmart.ru/homework/new?subject=4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Цифровые рабочие тетради к учебникам «Просвещения» </a:t>
            </a:r>
            <a:r>
              <a:rPr lang="ru-RU" u="sng" dirty="0">
                <a:latin typeface="+mn-lt"/>
                <a:hlinkClick r:id="rId4"/>
              </a:rPr>
              <a:t>https://hw.lecta.ru/</a:t>
            </a:r>
            <a:endParaRPr lang="ru-RU" u="sng" dirty="0">
              <a:latin typeface="+mn-lt"/>
            </a:endParaRPr>
          </a:p>
          <a:p>
            <a:r>
              <a:rPr lang="ru-RU" dirty="0"/>
              <a:t>Онлайн сервис </a:t>
            </a:r>
            <a:r>
              <a:rPr lang="en-US" dirty="0" err="1"/>
              <a:t>Wizer</a:t>
            </a:r>
            <a:r>
              <a:rPr lang="ru-RU" dirty="0"/>
              <a:t> </a:t>
            </a:r>
            <a:r>
              <a:rPr lang="en-US" dirty="0">
                <a:latin typeface="+mn-lt"/>
                <a:hlinkClick r:id="rId5" action="ppaction://hlinkfile"/>
              </a:rPr>
              <a:t>https://app.wizer.me/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  <a:ea typeface="Times New Roman" panose="02020603050405020304" pitchFamily="18" charset="0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72"/>
          <a:stretch/>
        </p:blipFill>
        <p:spPr>
          <a:xfrm>
            <a:off x="323528" y="2406209"/>
            <a:ext cx="7752146" cy="273630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493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71" y="872714"/>
            <a:ext cx="1694631" cy="2340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966" y="596050"/>
            <a:ext cx="1823738" cy="24288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716" y="560427"/>
            <a:ext cx="1836449" cy="2445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846379"/>
            <a:ext cx="3054564" cy="2293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814643"/>
            <a:ext cx="3139098" cy="23570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390" y="3846379"/>
            <a:ext cx="1811447" cy="25734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613" y="133250"/>
            <a:ext cx="1353038" cy="1922612"/>
          </a:xfrm>
          <a:prstGeom prst="rect">
            <a:avLst/>
          </a:prstGeom>
        </p:spPr>
      </p:pic>
      <p:pic>
        <p:nvPicPr>
          <p:cNvPr id="14" name="Picture 2" descr="C:\Users\Татьяна\YandexDisk\Документы\KINGSTON (F)испр\ГМО\Выступление 13.10.17 Рабочие тетради\Скриншоты\Предложения.jpg">
            <a:extLst>
              <a:ext uri="{FF2B5EF4-FFF2-40B4-BE49-F238E27FC236}">
                <a16:creationId xmlns:a16="http://schemas.microsoft.com/office/drawing/2014/main" id="{867B2F64-57F7-4895-8F94-39D86CF8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779" y="2204134"/>
            <a:ext cx="1402474" cy="196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Татьяна\YandexDisk\Документы\KINGSTON (F)испр\ГМО\Выступление 13.10.17 Рабочие тетради\Скриншоты\Текст.jpg">
            <a:extLst>
              <a:ext uri="{FF2B5EF4-FFF2-40B4-BE49-F238E27FC236}">
                <a16:creationId xmlns:a16="http://schemas.microsoft.com/office/drawing/2014/main" id="{9F01255F-E408-4386-8B05-CBB5EC700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357" y="2084468"/>
            <a:ext cx="1399773" cy="195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C:\Users\Татьяна\YandexDisk\Документы\KINGSTON (F)испр\ГМО\Выступление 13.10.17 Рабочие тетради\Скриншоты\Предл. и приставки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486" y="135784"/>
            <a:ext cx="1413756" cy="20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Условия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YandexDisk\Документы\KINGSTON (F)испр\ГМО, курсы, выступления\РУМО 17.02.22 ИРО Рабочие тетради\Картинки тетради\16446045279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418975" cy="4854180"/>
          </a:xfrm>
          <a:prstGeom prst="rect">
            <a:avLst/>
          </a:prstGeom>
          <a:noFill/>
        </p:spPr>
      </p:pic>
      <p:pic>
        <p:nvPicPr>
          <p:cNvPr id="1027" name="Picture 3" descr="C:\Users\1\YandexDisk\Документы\KINGSTON (F)испр\ГМО, курсы, выступления\РУМО 17.02.22 ИРО Рабочие тетради\Картинки тетради\16446045279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203220" cy="471854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511992"/>
              </p:ext>
            </p:extLst>
          </p:nvPr>
        </p:nvGraphicFramePr>
        <p:xfrm>
          <a:off x="457200" y="980728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7280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/>
              <a:t>Рекомендации родителям. Инструкция по работе с тетрадью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7704856" cy="5544616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200" dirty="0">
                <a:latin typeface="Arial" charset="0"/>
                <a:cs typeface="Arial" charset="0"/>
              </a:rPr>
              <a:t>Тетрадь рекомендуется приносить на каждое занятие.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>
                <a:latin typeface="Arial" charset="0"/>
                <a:cs typeface="Arial" charset="0"/>
              </a:rPr>
              <a:t> Рабочие тетради могут быть использованы  для совместной деятельности родителей и обучающихся дома для закрепления материала коррекционного занятия, а так же в период пропуска занятий по болезни, каникул, дистанционного обучения.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>
                <a:latin typeface="Arial" charset="0"/>
                <a:cs typeface="Arial" charset="0"/>
              </a:rPr>
              <a:t>Взрослый четко читает инструкцию задания, ребенок выполняет его.  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>
                <a:latin typeface="Arial" charset="0"/>
                <a:cs typeface="Arial" charset="0"/>
              </a:rPr>
              <a:t>Задание, номер которого обведен в круг, рекомендуется выполнить дома к следующему занятию.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>
                <a:latin typeface="Arial" charset="0"/>
                <a:cs typeface="Arial" charset="0"/>
              </a:rPr>
              <a:t>Письменные задания выполняются в рабочей тетради.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>
                <a:latin typeface="Arial" charset="0"/>
                <a:cs typeface="Arial" charset="0"/>
              </a:rPr>
              <a:t>Синим цветом обозначаются согласные твердые звуки, зеленым- согласные мягкие, красным- гласные.</a:t>
            </a:r>
          </a:p>
          <a:p>
            <a:pPr algn="just">
              <a:buFont typeface="Arial" charset="0"/>
              <a:buNone/>
            </a:pPr>
            <a:endParaRPr lang="ru-RU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/>
              <a:t>Ресурс дистанционного обучения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57188" y="928688"/>
            <a:ext cx="7786687" cy="56324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Пример инструкции для родителей и обучающихся при проведении дистанционного логопедического занятия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Тема занятия</a:t>
            </a:r>
            <a:r>
              <a:rPr lang="ru-RU" sz="2000" dirty="0"/>
              <a:t>: «Звуки Р, </a:t>
            </a:r>
            <a:r>
              <a:rPr lang="ru-RU" sz="2000" dirty="0" err="1"/>
              <a:t>Рь</a:t>
            </a:r>
            <a:r>
              <a:rPr lang="ru-RU" sz="2000" dirty="0"/>
              <a:t>, буква Р </a:t>
            </a:r>
            <a:r>
              <a:rPr lang="ru-RU" sz="2000" dirty="0" err="1"/>
              <a:t>р</a:t>
            </a:r>
            <a:r>
              <a:rPr lang="ru-RU" sz="2000" dirty="0"/>
              <a:t>»</a:t>
            </a:r>
          </a:p>
          <a:p>
            <a:pPr algn="just"/>
            <a:r>
              <a:rPr lang="ru-RU" sz="2000" dirty="0"/>
              <a:t>Рассмотреть картинку, назвать все слова со звуками Р, </a:t>
            </a:r>
            <a:r>
              <a:rPr lang="ru-RU" sz="2000" dirty="0" err="1"/>
              <a:t>Рь</a:t>
            </a:r>
            <a:r>
              <a:rPr lang="ru-RU" sz="2000" dirty="0"/>
              <a:t>, произнести звуки перед зеркалом, дать характеристику этим звукам (Р- согласный, звонкий, твердый, </a:t>
            </a:r>
            <a:r>
              <a:rPr lang="ru-RU" sz="2000" dirty="0" err="1"/>
              <a:t>Рь</a:t>
            </a:r>
            <a:r>
              <a:rPr lang="ru-RU" sz="2000" dirty="0"/>
              <a:t>- согласный, звонкий, мягкий; непарные по звонкости- глухости), раскрасить круги под картинкой синим и зеленым цветом (твердый и мягкий звуки), придумать и назвать свои слова со звуками Р, </a:t>
            </a:r>
            <a:r>
              <a:rPr lang="ru-RU" sz="2000" dirty="0" err="1"/>
              <a:t>Рь</a:t>
            </a:r>
            <a:r>
              <a:rPr lang="ru-RU" sz="2000" dirty="0"/>
              <a:t>, вспомнить, как пишутся буквы Р, </a:t>
            </a:r>
            <a:r>
              <a:rPr lang="ru-RU" sz="2000" dirty="0" err="1"/>
              <a:t>р</a:t>
            </a:r>
            <a:r>
              <a:rPr lang="ru-RU" sz="2000" dirty="0"/>
              <a:t> . Выполнить задания №1, 2, 3,4, 5.  </a:t>
            </a:r>
          </a:p>
          <a:p>
            <a:pPr algn="just"/>
            <a:r>
              <a:rPr lang="ru-RU" sz="2000" i="1" dirty="0"/>
              <a:t>Задание № 1 </a:t>
            </a:r>
            <a:r>
              <a:rPr lang="ru-RU" sz="2000" dirty="0"/>
              <a:t>устное: а) четко прочитать слоги, б) выделить звуки Р, и </a:t>
            </a:r>
            <a:r>
              <a:rPr lang="ru-RU" sz="2000" dirty="0" err="1"/>
              <a:t>Рь</a:t>
            </a:r>
            <a:r>
              <a:rPr lang="ru-RU" sz="2000" dirty="0"/>
              <a:t> из пар слов и определить твердость- мягкость. ..</a:t>
            </a:r>
          </a:p>
          <a:p>
            <a:pPr algn="just"/>
            <a:r>
              <a:rPr lang="ru-RU" sz="2000" i="1" dirty="0"/>
              <a:t>Задание № 5 </a:t>
            </a:r>
            <a:r>
              <a:rPr lang="ru-RU" sz="2000" dirty="0"/>
              <a:t>Составить со словами каждой строки  предложения. Одно предложение записать. Подчеркнуть твёрдые согласные синим цветом, мягкие — зелёным. 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32656"/>
            <a:ext cx="4318084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1-й этап работы, 1-й класс</a:t>
            </a:r>
          </a:p>
        </p:txBody>
      </p:sp>
      <p:pic>
        <p:nvPicPr>
          <p:cNvPr id="7" name="Содержимое 6" descr="164461318425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328081" y="3032956"/>
            <a:ext cx="4320481" cy="2808313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 descr="164461318426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6"/>
          <a:stretch>
            <a:fillRect/>
          </a:stretch>
        </p:blipFill>
        <p:spPr>
          <a:xfrm rot="5400000">
            <a:off x="-415193" y="2943585"/>
            <a:ext cx="4277650" cy="294422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 descr="164461318427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711900" y="1904724"/>
            <a:ext cx="3936223" cy="28083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617220"/>
          <a:ext cx="7992888" cy="57664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3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/>
                        <a:t>№ </a:t>
                      </a:r>
                      <a:r>
                        <a:rPr lang="ru-RU" sz="1100" dirty="0" err="1"/>
                        <a:t>п</a:t>
                      </a:r>
                      <a:r>
                        <a:rPr lang="ru-RU" sz="1100" dirty="0"/>
                        <a:t>/</a:t>
                      </a:r>
                      <a:r>
                        <a:rPr lang="ru-RU" sz="1100" dirty="0" err="1"/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/>
                        <a:t>Тема занятия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Развитие и уточнение временных представлений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/>
                        <a:t>Звуки  Ф,Ф</a:t>
                      </a:r>
                      <a:r>
                        <a:rPr lang="ru-RU" sz="1200" u="none" strike="noStrike" kern="1200" baseline="30000" dirty="0"/>
                        <a:t>,. </a:t>
                      </a:r>
                      <a:r>
                        <a:rPr lang="ru-RU" sz="1200" u="none" strike="noStrike" kern="1200" dirty="0"/>
                        <a:t>Буквы Ф, </a:t>
                      </a:r>
                      <a:r>
                        <a:rPr lang="ru-RU" sz="1200" u="none" strike="noStrike" kern="1200" dirty="0" err="1"/>
                        <a:t>ф</a:t>
                      </a:r>
                      <a:endParaRPr lang="ru-RU" sz="3600" b="0" i="0" u="none" strike="noStrike" kern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Развитие и уточнение пространственных представлений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Звуки  В,В</a:t>
                      </a:r>
                      <a:r>
                        <a:rPr lang="ru-RU" sz="1200" u="none" strike="noStrike" kern="1200" baseline="30000"/>
                        <a:t>,. </a:t>
                      </a:r>
                      <a:r>
                        <a:rPr lang="ru-RU" sz="1200" u="none" strike="noStrike" kern="1200"/>
                        <a:t>Буквы В, в</a:t>
                      </a:r>
                      <a:endParaRPr lang="ru-RU" sz="3600" b="0" i="0" u="none" strike="noStrike" kern="12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Развитие слухового  внимания и восприятия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Дифференциация звуков В-Ф,В</a:t>
                      </a:r>
                      <a:r>
                        <a:rPr lang="ru-RU" sz="1200" u="none" strike="noStrike" kern="1200" baseline="30000"/>
                        <a:t>,-</a:t>
                      </a:r>
                      <a:r>
                        <a:rPr lang="ru-RU" sz="1200" u="none" strike="noStrike" kern="1200"/>
                        <a:t>Ф</a:t>
                      </a:r>
                      <a:r>
                        <a:rPr lang="ru-RU" sz="1200" u="none" strike="noStrike" kern="1200" baseline="30000"/>
                        <a:t>,</a:t>
                      </a:r>
                      <a:r>
                        <a:rPr lang="ru-RU" sz="1200" u="none" strike="noStrike" kern="1200"/>
                        <a:t>  </a:t>
                      </a:r>
                      <a:endParaRPr lang="ru-RU" sz="3600" b="0" i="0" u="none" strike="noStrike" kern="12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Развитие  зрительного внимания и восприятия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Звуки С-С</a:t>
                      </a:r>
                      <a:r>
                        <a:rPr lang="ru-RU" sz="1200" u="none" strike="noStrike" kern="1200" baseline="30000"/>
                        <a:t>,</a:t>
                      </a:r>
                      <a:r>
                        <a:rPr lang="ru-RU" sz="1200" u="none" strike="noStrike" kern="1200"/>
                        <a:t>. Буква С-с</a:t>
                      </a:r>
                      <a:endParaRPr lang="ru-RU" sz="3600" b="0" i="0" u="none" strike="noStrike" kern="12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Речь. Речевые и неречевые звуки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/>
                        <a:t>Звуки З-З</a:t>
                      </a:r>
                      <a:r>
                        <a:rPr lang="ru-RU" sz="1200" u="none" strike="noStrike" kern="1200" baseline="30000" dirty="0"/>
                        <a:t>,</a:t>
                      </a:r>
                      <a:r>
                        <a:rPr lang="ru-RU" sz="1200" u="none" strike="noStrike" kern="1200" dirty="0"/>
                        <a:t>. Буква З</a:t>
                      </a:r>
                      <a:endParaRPr lang="ru-RU" sz="3600" b="0" i="0" u="none" strike="noStrike" kern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Речь. Органы артикуляции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/>
                        <a:t>Дифференциация звуков З-С (З</a:t>
                      </a:r>
                      <a:r>
                        <a:rPr lang="ru-RU" sz="1200" u="none" strike="noStrike" kern="1200" baseline="30000" dirty="0"/>
                        <a:t>,</a:t>
                      </a:r>
                      <a:r>
                        <a:rPr lang="ru-RU" sz="1200" u="none" strike="noStrike" kern="1200" dirty="0"/>
                        <a:t>-С</a:t>
                      </a:r>
                      <a:r>
                        <a:rPr lang="ru-RU" sz="1200" u="none" strike="noStrike" kern="1200" baseline="30000" dirty="0"/>
                        <a:t>,</a:t>
                      </a:r>
                      <a:r>
                        <a:rPr lang="ru-RU" sz="1200" u="none" strike="noStrike" kern="1200" dirty="0"/>
                        <a:t>). Буквы З, С, </a:t>
                      </a:r>
                      <a:r>
                        <a:rPr lang="ru-RU" sz="1200" u="none" strike="noStrike" kern="1200" dirty="0" err="1"/>
                        <a:t>з</a:t>
                      </a:r>
                      <a:r>
                        <a:rPr lang="ru-RU" sz="1200" u="none" strike="noStrike" kern="1200" dirty="0"/>
                        <a:t>, с</a:t>
                      </a:r>
                      <a:endParaRPr lang="ru-RU" sz="3600" b="0" i="0" u="none" strike="noStrike" dirty="0"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Предложение, слово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Звук Ш.Буква Ш-ш</a:t>
                      </a:r>
                      <a:endParaRPr lang="ru-RU" sz="3600" b="0" i="0" u="none" strike="noStrike"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Звуки речи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Звук Ж. Буква Ж</a:t>
                      </a:r>
                      <a:endParaRPr lang="ru-RU" sz="3600" b="0" i="0" u="none" strike="noStrike"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Гласные звуки и буквы.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Дифференциация звуков Ж-Ш. Буквы Ж, Ш, ж, ш</a:t>
                      </a:r>
                      <a:endParaRPr lang="ru-RU" sz="12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Слоговой состав слова. Деление двусложных слов на слоги.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Дифференциация звуков С – Ш.  Буквы Ш-С</a:t>
                      </a:r>
                      <a:endParaRPr lang="ru-RU" sz="3600" b="0" i="0" u="none" strike="noStrike"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Ударение. Ударный слог. Ударная гласная.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Дифференциация звуков З – Ж.  Буквы З-Ж</a:t>
                      </a:r>
                      <a:endParaRPr lang="ru-RU" sz="3600" b="0" i="0" u="none" strike="noStrike"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Твёрдые и мягкие согласные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Звуки Л-Л</a:t>
                      </a:r>
                      <a:r>
                        <a:rPr lang="ru-RU" sz="1200" u="none" strike="noStrike" kern="1200" baseline="30000"/>
                        <a:t>,</a:t>
                      </a:r>
                      <a:r>
                        <a:rPr lang="ru-RU" sz="1200" u="none" strike="noStrike" kern="1200"/>
                        <a:t>. Буква Л-л</a:t>
                      </a:r>
                      <a:endParaRPr lang="ru-RU" sz="3600" b="0" i="0" u="none" strike="noStrike"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13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1-й способ обозначения мягкости согласных на письме. (</a:t>
                      </a:r>
                      <a:r>
                        <a:rPr lang="ru-RU" sz="1200" dirty="0" err="1"/>
                        <a:t>я,ё,и,е,ю</a:t>
                      </a:r>
                      <a:r>
                        <a:rPr lang="ru-RU" sz="1200" dirty="0"/>
                        <a:t>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Звуки Р-Р</a:t>
                      </a:r>
                      <a:r>
                        <a:rPr lang="ru-RU" sz="1200" u="none" strike="noStrike" kern="1200" baseline="30000"/>
                        <a:t>,</a:t>
                      </a:r>
                      <a:r>
                        <a:rPr lang="ru-RU" sz="1200" u="none" strike="noStrike" kern="1200"/>
                        <a:t> Буква Р-р</a:t>
                      </a:r>
                      <a:endParaRPr lang="ru-RU" sz="12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14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2-й способ обозначения мягкости согласных на письме – 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Дифференциация звуков Л</a:t>
                      </a:r>
                      <a:r>
                        <a:rPr lang="ru-RU" sz="1200" u="none" strike="noStrike" kern="1200" baseline="30000"/>
                        <a:t>,</a:t>
                      </a:r>
                      <a:r>
                        <a:rPr lang="ru-RU" sz="1200" u="none" strike="noStrike" kern="1200"/>
                        <a:t>-Р</a:t>
                      </a:r>
                      <a:r>
                        <a:rPr lang="ru-RU" sz="1200" u="none" strike="noStrike" kern="1200" baseline="30000"/>
                        <a:t>,</a:t>
                      </a:r>
                      <a:r>
                        <a:rPr lang="ru-RU" sz="1200" u="none" strike="noStrike" kern="1200"/>
                        <a:t> (Л-Р).  Буквы Л л, Р р</a:t>
                      </a:r>
                      <a:endParaRPr lang="ru-RU" sz="12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15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Звонкие и глухие согласные.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Звук Ч. Буква Ч, ч</a:t>
                      </a:r>
                      <a:endParaRPr lang="ru-RU" sz="3600" b="0" i="0" u="none" strike="noStrike"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Звуки П-П</a:t>
                      </a:r>
                      <a:r>
                        <a:rPr lang="ru-RU" sz="1200" baseline="30000"/>
                        <a:t>,</a:t>
                      </a:r>
                      <a:r>
                        <a:rPr lang="ru-RU" sz="1200"/>
                        <a:t>. Буква П - п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Дифференциация звуков Ч-Т</a:t>
                      </a:r>
                      <a:r>
                        <a:rPr lang="ru-RU" sz="1200" u="none" strike="noStrike" kern="1200" baseline="30000"/>
                        <a:t> ,</a:t>
                      </a:r>
                      <a:r>
                        <a:rPr lang="ru-RU" sz="1200" u="none" strike="noStrike" kern="1200"/>
                        <a:t>.Буквы Ч,ч-Т,т</a:t>
                      </a:r>
                      <a:endParaRPr lang="ru-RU" sz="12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17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Звуки Б-Б</a:t>
                      </a:r>
                      <a:r>
                        <a:rPr lang="ru-RU" sz="1200" baseline="30000"/>
                        <a:t>,</a:t>
                      </a:r>
                      <a:r>
                        <a:rPr lang="ru-RU" sz="1200"/>
                        <a:t>. Буква Б-б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Звук Щ,. Буква Щ щ</a:t>
                      </a:r>
                      <a:endParaRPr lang="ru-RU" sz="12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18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Дифференциация звуков П-Б (П</a:t>
                      </a:r>
                      <a:r>
                        <a:rPr lang="ru-RU" sz="1200" baseline="30000" dirty="0"/>
                        <a:t>,</a:t>
                      </a:r>
                      <a:r>
                        <a:rPr lang="ru-RU" sz="1200" dirty="0"/>
                        <a:t>-Б</a:t>
                      </a:r>
                      <a:r>
                        <a:rPr lang="ru-RU" sz="1200" baseline="30000" dirty="0"/>
                        <a:t>,</a:t>
                      </a:r>
                      <a:r>
                        <a:rPr lang="ru-RU" sz="1200" dirty="0"/>
                        <a:t>). Буквы П, Б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/>
                        <a:t>Дифференциация звуков Щ-</a:t>
                      </a:r>
                      <a:r>
                        <a:rPr lang="ru-RU" sz="1200" u="none" strike="noStrike" kern="1200" baseline="0" dirty="0"/>
                        <a:t> </a:t>
                      </a:r>
                      <a:r>
                        <a:rPr lang="ru-RU" sz="1200" u="none" strike="noStrike" kern="1200" dirty="0"/>
                        <a:t>Ч. Буквы Ч, </a:t>
                      </a:r>
                      <a:r>
                        <a:rPr lang="ru-RU" sz="1200" u="none" strike="noStrike" kern="1200" dirty="0" err="1"/>
                        <a:t>ч-Щ</a:t>
                      </a:r>
                      <a:r>
                        <a:rPr lang="ru-RU" sz="1200" u="none" strike="noStrike" kern="1200" dirty="0"/>
                        <a:t>, </a:t>
                      </a:r>
                      <a:r>
                        <a:rPr lang="ru-RU" sz="1200" u="none" strike="noStrike" kern="1200" dirty="0" err="1"/>
                        <a:t>щ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19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Звуки Т - Т</a:t>
                      </a:r>
                      <a:r>
                        <a:rPr lang="ru-RU" sz="1200" baseline="30000"/>
                        <a:t>,</a:t>
                      </a:r>
                      <a:r>
                        <a:rPr lang="ru-RU" sz="1200"/>
                        <a:t>. Буква Т - 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Звук Ц. Буква Ц, ц</a:t>
                      </a:r>
                      <a:endParaRPr lang="ru-RU" sz="12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Звуки Д-Д</a:t>
                      </a:r>
                      <a:r>
                        <a:rPr lang="ru-RU" sz="1200" baseline="30000" dirty="0"/>
                        <a:t>,</a:t>
                      </a:r>
                      <a:r>
                        <a:rPr lang="ru-RU" sz="1200" dirty="0"/>
                        <a:t>. Буква </a:t>
                      </a:r>
                      <a:r>
                        <a:rPr lang="ru-RU" sz="1200" dirty="0" err="1"/>
                        <a:t>Д-д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Дифференциация звуков Ц-С. Буквы Ц, ц- С, с</a:t>
                      </a:r>
                      <a:endParaRPr lang="ru-RU" sz="3600" b="0" i="0" u="none" strike="noStrike"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21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Дифференциация звуков Д-Т (Д</a:t>
                      </a:r>
                      <a:r>
                        <a:rPr lang="ru-RU" sz="1200" baseline="30000"/>
                        <a:t>,</a:t>
                      </a:r>
                      <a:r>
                        <a:rPr lang="ru-RU" sz="1200"/>
                        <a:t>-Т</a:t>
                      </a:r>
                      <a:r>
                        <a:rPr lang="ru-RU" sz="1200" baseline="30000"/>
                        <a:t>,</a:t>
                      </a:r>
                      <a:r>
                        <a:rPr lang="ru-RU" sz="1200"/>
                        <a:t>). Буквы Т, Д, т, д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Дифференциация звуков Ц-Т.  Буквы Цц- Т, т</a:t>
                      </a:r>
                      <a:endParaRPr lang="ru-RU" sz="3600" b="0" i="0" u="none" strike="noStrike"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22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/>
                        <a:t>Звуки К-К</a:t>
                      </a:r>
                      <a:r>
                        <a:rPr lang="ru-RU" sz="1200" u="none" strike="noStrike" kern="1200" baseline="30000" dirty="0"/>
                        <a:t>,</a:t>
                      </a:r>
                      <a:r>
                        <a:rPr lang="ru-RU" sz="1200" u="none" strike="noStrike" kern="1200" dirty="0"/>
                        <a:t>. Буква К - </a:t>
                      </a:r>
                      <a:r>
                        <a:rPr lang="ru-RU" sz="1200" u="none" strike="noStrike" kern="1200" dirty="0" err="1"/>
                        <a:t>к</a:t>
                      </a:r>
                      <a:endParaRPr lang="ru-RU" sz="3600" b="0" i="0" u="none" strike="noStrike" dirty="0">
                        <a:latin typeface="Arial"/>
                      </a:endParaRPr>
                    </a:p>
                  </a:txBody>
                  <a:tcPr marL="15240" marR="15240" marT="9525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Дифференциация звуков Ц-Ч.  Буквы Цц- Ч, ч</a:t>
                      </a:r>
                      <a:endParaRPr lang="ru-RU" sz="3600" b="0" i="0" u="none" strike="noStrike">
                        <a:latin typeface="Arial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23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Звуки Г –Г</a:t>
                      </a:r>
                      <a:r>
                        <a:rPr lang="ru-RU" sz="1200" u="none" strike="noStrike" kern="1200" baseline="30000"/>
                        <a:t>,</a:t>
                      </a:r>
                      <a:r>
                        <a:rPr lang="ru-RU" sz="1200" u="none" strike="noStrike" kern="1200"/>
                        <a:t>. Буква Г-г</a:t>
                      </a:r>
                      <a:endParaRPr lang="ru-RU" sz="3600" b="0" i="0" u="none" strike="noStrike">
                        <a:latin typeface="Arial"/>
                      </a:endParaRPr>
                    </a:p>
                  </a:txBody>
                  <a:tcPr marL="15240" marR="15240" marT="9525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/>
                        <a:t>Дифференциация букв по</a:t>
                      </a:r>
                      <a:r>
                        <a:rPr lang="ru-RU" sz="1200" u="none" strike="noStrike" kern="1200" baseline="0" dirty="0"/>
                        <a:t> оптическому сходству.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5240" marR="15240" marT="9525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2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+mn-ea"/>
                        </a:rPr>
                        <a:t>24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strike="noStrike" kern="1200"/>
                        <a:t>Дифференциация звуков Г-К (Г</a:t>
                      </a:r>
                      <a:r>
                        <a:rPr lang="ru-RU" sz="1200" u="none" strike="noStrike" kern="1200" baseline="30000"/>
                        <a:t>,</a:t>
                      </a:r>
                      <a:r>
                        <a:rPr lang="ru-RU" sz="1200" u="none" strike="noStrike" kern="1200"/>
                        <a:t>-К</a:t>
                      </a:r>
                      <a:r>
                        <a:rPr lang="ru-RU" sz="1200" u="none" strike="noStrike" kern="1200" baseline="30000"/>
                        <a:t>,</a:t>
                      </a:r>
                      <a:r>
                        <a:rPr lang="ru-RU" sz="1200" u="none" strike="noStrike" kern="1200"/>
                        <a:t>).  Буквы К, Г, к, г </a:t>
                      </a:r>
                      <a:endParaRPr lang="ru-RU" sz="3600" b="0" i="0" u="none" strike="noStrike">
                        <a:latin typeface="Arial"/>
                      </a:endParaRPr>
                    </a:p>
                  </a:txBody>
                  <a:tcPr marL="15240" marR="15240" marT="9525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15240" marR="1524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Проверочная работа.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5240" marR="1524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БУКВ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1062</Words>
  <Application>Microsoft Office PowerPoint</Application>
  <PresentationFormat>Экран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Презентация БУКВЫ</vt:lpstr>
      <vt:lpstr>Использование рабочих тетрадей как средство эффективной коррекции устной и письменной речи обучающихся с ОВЗ </vt:lpstr>
      <vt:lpstr>Условия</vt:lpstr>
      <vt:lpstr>Презентация PowerPoint</vt:lpstr>
      <vt:lpstr>Задачи</vt:lpstr>
      <vt:lpstr>Рекомендации родителям. Инструкция по работе с тетрадью </vt:lpstr>
      <vt:lpstr>Ресурс дистанционного обучения</vt:lpstr>
      <vt:lpstr>Презентация PowerPoint</vt:lpstr>
      <vt:lpstr>1-й этап работы, 1-й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2-й этап работы. Дифференциация предлогов и приставок</vt:lpstr>
      <vt:lpstr>3-й этап работы. Простые и сложные предложения. Совершенствование связной речи</vt:lpstr>
      <vt:lpstr>3-й этап работы. Совершенствование связной речи</vt:lpstr>
      <vt:lpstr>Совершенствование навыков чтения и письма</vt:lpstr>
      <vt:lpstr>Интерактивные рабочие тетради</vt:lpstr>
      <vt:lpstr>Интерактивные рабочие тетради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Shesterin Dmitry</cp:lastModifiedBy>
  <cp:revision>125</cp:revision>
  <dcterms:created xsi:type="dcterms:W3CDTF">2011-07-25T15:53:15Z</dcterms:created>
  <dcterms:modified xsi:type="dcterms:W3CDTF">2025-03-13T13:29:57Z</dcterms:modified>
</cp:coreProperties>
</file>