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311" r:id="rId5"/>
    <p:sldId id="259" r:id="rId6"/>
    <p:sldId id="288" r:id="rId7"/>
    <p:sldId id="289" r:id="rId8"/>
    <p:sldId id="290" r:id="rId9"/>
    <p:sldId id="297" r:id="rId10"/>
    <p:sldId id="310" r:id="rId11"/>
    <p:sldId id="291" r:id="rId12"/>
    <p:sldId id="292" r:id="rId13"/>
    <p:sldId id="294" r:id="rId14"/>
    <p:sldId id="295" r:id="rId15"/>
    <p:sldId id="296" r:id="rId16"/>
    <p:sldId id="312" r:id="rId17"/>
    <p:sldId id="313" r:id="rId18"/>
    <p:sldId id="314" r:id="rId19"/>
    <p:sldId id="276" r:id="rId20"/>
    <p:sldId id="277" r:id="rId21"/>
    <p:sldId id="278" r:id="rId22"/>
    <p:sldId id="282" r:id="rId23"/>
    <p:sldId id="287" r:id="rId24"/>
    <p:sldId id="281" r:id="rId25"/>
    <p:sldId id="283" r:id="rId26"/>
    <p:sldId id="285" r:id="rId27"/>
    <p:sldId id="286" r:id="rId28"/>
    <p:sldId id="309" r:id="rId29"/>
    <p:sldId id="299" r:id="rId30"/>
    <p:sldId id="300" r:id="rId31"/>
    <p:sldId id="301" r:id="rId32"/>
    <p:sldId id="302" r:id="rId33"/>
    <p:sldId id="315" r:id="rId34"/>
    <p:sldId id="317" r:id="rId35"/>
    <p:sldId id="316" r:id="rId36"/>
    <p:sldId id="303" r:id="rId37"/>
    <p:sldId id="304" r:id="rId38"/>
    <p:sldId id="305" r:id="rId39"/>
    <p:sldId id="318" r:id="rId40"/>
    <p:sldId id="306" r:id="rId41"/>
    <p:sldId id="307" r:id="rId42"/>
    <p:sldId id="308" r:id="rId43"/>
    <p:sldId id="319" r:id="rId44"/>
    <p:sldId id="320" r:id="rId45"/>
    <p:sldId id="321" r:id="rId46"/>
    <p:sldId id="324" r:id="rId47"/>
    <p:sldId id="323" r:id="rId48"/>
    <p:sldId id="273" r:id="rId49"/>
    <p:sldId id="27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FFF"/>
    <a:srgbClr val="8AC2FA"/>
    <a:srgbClr val="CA95F5"/>
    <a:srgbClr val="B66EF2"/>
    <a:srgbClr val="9C5BCD"/>
    <a:srgbClr val="F1A5EA"/>
    <a:srgbClr val="EA7ADF"/>
    <a:srgbClr val="FDFD8D"/>
    <a:srgbClr val="A3F878"/>
    <a:srgbClr val="E45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13.03.2025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31640" y="1484784"/>
            <a:ext cx="1296144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80920" cy="2520280"/>
          </a:xfrm>
        </p:spPr>
        <p:txBody>
          <a:bodyPr>
            <a:normAutofit/>
          </a:bodyPr>
          <a:lstStyle/>
          <a:p>
            <a:pPr indent="457200">
              <a:lnSpc>
                <a:spcPts val="1575"/>
              </a:lnSpc>
            </a:pPr>
            <a:r>
              <a:rPr lang="ru-RU" sz="2400" dirty="0">
                <a:latin typeface="Times New Roman"/>
                <a:ea typeface="Times New Roman"/>
              </a:rPr>
              <a:t>«</a:t>
            </a:r>
            <a:r>
              <a:rPr lang="ru-RU" sz="2400" dirty="0">
                <a:solidFill>
                  <a:srgbClr val="181818"/>
                </a:solidFill>
                <a:latin typeface="Times New Roman"/>
                <a:ea typeface="Times New Roman"/>
              </a:rPr>
              <a:t>Использование ресурсов специально созданной развивающей предметно-практической внешней среды, как дополнительное средство компенсации общей и речевой недостаточности у детей с ОВЗ»</a:t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877272"/>
            <a:ext cx="2624336" cy="79208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Учитель-логопед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Емельянова В.В.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94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детей с заболеванием опорно-двигательного аппарата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нужно создать необходимые условия: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свободное </a:t>
            </a:r>
            <a:r>
              <a:rPr lang="ru-RU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малоизрезанное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пространство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минифланелеграфы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для каждого ребенка с подборкой карточек, моделей по темам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разнообразные шнуровки по темам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рамки </a:t>
            </a:r>
            <a:r>
              <a:rPr lang="ru-RU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Монтессори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мелкие предметы для счета, выкладывания узоров, переборки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сухие бассейны, тренажеры, игрушки-двигатели, сборно-разборные игрушки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04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с нарушениями слуха нарушается развитие понимания обращенной речи, с трудом формируется активный словарь и связная речь.</a:t>
            </a: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Для детей с нарушениями  слуха  необходимы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игрушки, картинки, таблички для изучения пространственных понятий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схемы составления описательных рассказов, предложений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схемы последовательности действий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01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Предметно-развивающая среда для детей с нарушениями интеллекта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- предметы  для  развития  перцептивных  действий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- предметы  для  развития  сенсорной  сферы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- реальные предметы  для  рассматривания  и  обследования различной  формы,  цвета,  величины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- подборки  простого  иллюстративного  материала  по ознакомлению  с  природой,  окружающим миром,  действиями людей</a:t>
            </a:r>
          </a:p>
          <a:p>
            <a:pPr marL="0" indent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1600" dirty="0">
              <a:ea typeface="Calibri"/>
              <a:cs typeface="Times New Roman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7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Дети с умственной отсталостью в сочетании с расстройствами аутистического спектра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изначально нуждаются: 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в индивидуальной подготовке до реализации групповых форм образования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в особом структурировании образовательного пространства и времени, дающим им возможность поэтапно («пошагово») понимать последовательность и взаимосвязь явлений и событий окружающей среды</a:t>
            </a:r>
            <a:endParaRPr lang="ru-RU" sz="1600" dirty="0">
              <a:ea typeface="Calibri"/>
              <a:cs typeface="Times New Roman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99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Предметно-развивающая среда для детей с нарушением речи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оборудованные полузамкнутые </a:t>
            </a:r>
            <a:r>
              <a:rPr lang="ru-RU" sz="18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микропространства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для игр детей поодиночке или небольшими подгруппами; 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сменяемость оборудования (раз в неделю) 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оснащать развивающую среду большим количеством игр и пособий для развития мелкой моторики 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картотеки предметных и сюжетных картинок, настольно-печатные дидактические игры для уточнения произношения гласных и согласных звуков , мнемотехнические средства, символы, схемы,</a:t>
            </a:r>
            <a:r>
              <a:rPr lang="ru-RU" sz="1800" dirty="0">
                <a:solidFill>
                  <a:srgbClr val="181818"/>
                </a:solidFill>
                <a:latin typeface="Times New Roman"/>
                <a:ea typeface="Times New Roman"/>
              </a:rPr>
              <a:t> зеркало</a:t>
            </a:r>
          </a:p>
          <a:p>
            <a:pPr lvl="0"/>
            <a:r>
              <a:rPr lang="ru-RU" sz="1800" dirty="0">
                <a:solidFill>
                  <a:srgbClr val="181818"/>
                </a:solidFill>
                <a:latin typeface="Times New Roman"/>
                <a:ea typeface="Times New Roman"/>
              </a:rPr>
              <a:t>игры на развитие дыхания и артикуляции. Мыльные пузыри </a:t>
            </a:r>
          </a:p>
          <a:p>
            <a:pPr lvl="0"/>
            <a:r>
              <a:rPr lang="ru-RU" sz="1800" dirty="0">
                <a:solidFill>
                  <a:srgbClr val="181818"/>
                </a:solidFill>
                <a:latin typeface="Times New Roman"/>
                <a:ea typeface="Times New Roman"/>
              </a:rPr>
              <a:t>комплекты предметных картинок согласно тематическому словарю</a:t>
            </a:r>
          </a:p>
          <a:p>
            <a:pPr lvl="0"/>
            <a:r>
              <a:rPr lang="ru-RU" sz="1800" dirty="0">
                <a:solidFill>
                  <a:srgbClr val="181818"/>
                </a:solidFill>
                <a:latin typeface="Times New Roman"/>
                <a:ea typeface="Times New Roman"/>
              </a:rPr>
              <a:t>игры на формирование грамматического строя речи</a:t>
            </a:r>
          </a:p>
          <a:p>
            <a:pPr lvl="0"/>
            <a:r>
              <a:rPr lang="ru-RU" sz="1800" dirty="0">
                <a:solidFill>
                  <a:srgbClr val="181818"/>
                </a:solidFill>
                <a:latin typeface="Times New Roman"/>
                <a:ea typeface="Times New Roman"/>
              </a:rPr>
              <a:t>дидактические игры для автоматизации и дифференциации звуков </a:t>
            </a:r>
          </a:p>
          <a:p>
            <a:pPr lvl="0"/>
            <a:r>
              <a:rPr lang="ru-RU" sz="1800">
                <a:solidFill>
                  <a:srgbClr val="181818"/>
                </a:solidFill>
                <a:latin typeface="Times New Roman"/>
                <a:ea typeface="Times New Roman"/>
              </a:rPr>
              <a:t>слоговое </a:t>
            </a:r>
            <a:r>
              <a:rPr lang="ru-RU" sz="1800" dirty="0">
                <a:solidFill>
                  <a:srgbClr val="181818"/>
                </a:solidFill>
                <a:latin typeface="Times New Roman"/>
                <a:ea typeface="Times New Roman"/>
              </a:rPr>
              <a:t>домино </a:t>
            </a:r>
          </a:p>
          <a:p>
            <a:pPr lvl="0"/>
            <a:r>
              <a:rPr lang="ru-RU" sz="1800" dirty="0">
                <a:solidFill>
                  <a:srgbClr val="181818"/>
                </a:solidFill>
                <a:latin typeface="Times New Roman"/>
                <a:ea typeface="Times New Roman"/>
              </a:rPr>
              <a:t>игры на подбор звука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66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ресурсов специально созданной развивающей предметно-практической внешней среды как дополнительного средства компенсации общей и речевой недостаточности у детей с ОВЗ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позволяет:</a:t>
            </a:r>
            <a:b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Сформировать фонетико-фонематическое восприятие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Например, в экологической студии, где собраны различные виды птиц, животных и рыб, издающих звуки и голоса, занятия по этому разделу становятся более интересными и разнообразными. 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Сформировать правильное звукопроизношение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Специально созданная среда служит дополнительным средством на этапе подготовки органов артикуляции к усвоению фонем родного языка. Например, дыхательные упражнения «Понюхай цветок», «Подуй в рожок», «Подуй на пёрышко», артикуляционные упражнения «Птенцы», «Рыбы». 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96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Сформировать лексико-грамматические категории русского языка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. Специально организованная среда позволяет реализовать принцип наглядности, что ускоряет развитие восприятия и осознания речи детьми, так как речь приобретает практическую направленность. Например, в этнографическом мини-музее при изучении лексической темы «Посуда» предметный словарь детей пополняется на наглядном материале не только современными названиями, но и устаревшими.  </a:t>
            </a:r>
            <a:endParaRPr lang="ru-RU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Сформировать связную речь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. Созданная среда позволяет активно использовать и закреплять освоенные лексические и синтаксические средства, направленные на определение объекта, его признаков, образные средства языка: эпитеты, метафоры, сравнения.  </a:t>
            </a:r>
            <a:endParaRPr lang="ru-RU" sz="1600" dirty="0">
              <a:ea typeface="Calibri"/>
              <a:cs typeface="Times New Roman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6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При организации развивающей предметно-пространственной среды необходимо учитывать: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закономерности психического развития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показатели здоровья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психофизиологические и коммуникативные особенности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уровень общего и речевого развития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показатели </a:t>
            </a:r>
            <a:r>
              <a:rPr lang="ru-RU" sz="1800">
                <a:latin typeface="Times New Roman"/>
                <a:ea typeface="Times New Roman"/>
                <a:cs typeface="Times New Roman"/>
              </a:rPr>
              <a:t>эмоциональной сферы</a:t>
            </a:r>
            <a:endParaRPr lang="ru-RU" sz="1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454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7200">
              <a:lnSpc>
                <a:spcPts val="1575"/>
              </a:lnSpc>
            </a:pP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Ресурсы специально созданной развивающей предметно-практической внешней среды, как дополнительное средство компенсации общей и речевой недостаточности у детей с ОВЗ» (из опыта МБОУ-гимназии №34 </a:t>
            </a:r>
            <a:r>
              <a:rPr lang="ru-RU" sz="2000" dirty="0" err="1">
                <a:solidFill>
                  <a:srgbClr val="181818"/>
                </a:solidFill>
                <a:latin typeface="Times New Roman"/>
                <a:ea typeface="Times New Roman"/>
              </a:rPr>
              <a:t>г.Орла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)</a:t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места хранения пособий для уроков ИЗО и технологии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660526"/>
            <a:ext cx="4041775" cy="579436"/>
          </a:xfrm>
        </p:spPr>
        <p:txBody>
          <a:bodyPr>
            <a:normAutofit fontScale="70000" lnSpcReduction="20000"/>
          </a:bodyPr>
          <a:lstStyle/>
          <a:p>
            <a:pPr lvl="0"/>
            <a:endParaRPr lang="ru-RU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папка 2025\пособия школы\ZDm-hpiSbx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692" y="2174875"/>
            <a:ext cx="2974441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апка 2025\пособия школы\rMssnlunnX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073" y="2174875"/>
            <a:ext cx="2974441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4797424" y="1660526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018722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цветовой гаммы в обложках тетрадей для организованного начала уроков</a:t>
            </a:r>
          </a:p>
        </p:txBody>
      </p:sp>
      <p:pic>
        <p:nvPicPr>
          <p:cNvPr id="2050" name="Picture 2" descr="E:\папка 2025\пособия школы\H_87Jp8PQ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50" y="1600200"/>
            <a:ext cx="37423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папка 2025\пособия школы\zEEH_WD2AU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191" y="1600200"/>
            <a:ext cx="36166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3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46" y="1244312"/>
            <a:ext cx="8280920" cy="528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/>
              <a:t> </a:t>
            </a:r>
            <a:r>
              <a:rPr lang="ru-RU" b="1" dirty="0">
                <a:solidFill>
                  <a:srgbClr val="010101"/>
                </a:solidFill>
                <a:latin typeface="Times New Roman"/>
                <a:ea typeface="Times New Roman"/>
              </a:rPr>
              <a:t>Коррекционно-развивающая среда </a:t>
            </a:r>
            <a:r>
              <a:rPr lang="ru-RU" dirty="0">
                <a:solidFill>
                  <a:srgbClr val="010101"/>
                </a:solidFill>
                <a:latin typeface="Times New Roman"/>
                <a:ea typeface="Times New Roman"/>
              </a:rPr>
              <a:t>– это специально организованное пространство, обеспечивающее не только коррекцию и компенсацию нарушенных функций, адаптацию и социализацию ребенка с ограниченными возможностями здоровья, но и направлено на развитие личности ребенка.</a:t>
            </a:r>
            <a:endParaRPr lang="ru-RU" dirty="0"/>
          </a:p>
          <a:p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Моделируя комфортную и развивающую среду для ребенка с ОВЗ необходимо учитывать важные составляющие: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-учет индивидуальных, возрастных, клинико-психологических особенностей;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-удовлетворенность базовых физиологических потребностей;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-размер помещения;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-гибкость зонирования, оптимальная влажность, чистота и температура воздуха;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-сенсорная насыщенность;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-необходимые предметы и порядок их хранения.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5382" y="260647"/>
            <a:ext cx="7056784" cy="155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i="1" dirty="0"/>
          </a:p>
          <a:p>
            <a:pPr algn="ctr" fontAlgn="base">
              <a:lnSpc>
                <a:spcPct val="115000"/>
              </a:lnSpc>
              <a:spcAft>
                <a:spcPts val="112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«Дети должны жить в мире красоты, игры, сказки, музыки, фантазии, творчества. Этот мир должен окружать ребёнка…» 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В.Сухомлинский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2582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визуальных обозначений на уроках в начальной 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папка 2025\пособия школы\1oS_Z6J1L2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3185"/>
            <a:ext cx="4038600" cy="30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43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расписания для обучающихся 1-х классов </a:t>
            </a:r>
          </a:p>
        </p:txBody>
      </p:sp>
      <p:pic>
        <p:nvPicPr>
          <p:cNvPr id="2050" name="Picture 2" descr="E:\папка 2025\пособия школы\Y_7JaLWYGm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526" y="1600200"/>
            <a:ext cx="25039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апка 2025\пособия школы\zEEH_WD2AU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210" y="1600200"/>
            <a:ext cx="36165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8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чтения детской литературы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папка 2025\пособия школы\3kVgv6A1j9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476" y="1888909"/>
            <a:ext cx="2872047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папка 2025\пособия школы\Q_0HWuuOPD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887775"/>
            <a:ext cx="4038600" cy="19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87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чтения детской литературы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папка 2025\пособия школы\LNOyCeQGu5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060" y="1600200"/>
            <a:ext cx="38868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папка 2025\пособия школы\aFDuTI_n6b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16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совершенствования организационного момента при ориентировании первоклассников в гимназии</a:t>
            </a:r>
          </a:p>
        </p:txBody>
      </p:sp>
      <p:pic>
        <p:nvPicPr>
          <p:cNvPr id="3074" name="Picture 2" descr="E:\папка 2025\пособия школы\ddJWvOFJ69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апка 2025\пособия школы\MrhqAGjED7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93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 потоков обучающихся старшей школы</a:t>
            </a:r>
          </a:p>
        </p:txBody>
      </p:sp>
      <p:pic>
        <p:nvPicPr>
          <p:cNvPr id="1026" name="Picture 2" descr="E:\папка 2025\пособия школы\Otoq9-WxYd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апка 2025\пособия школы\Oazxd84Y6N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80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навигации для обучающихся 1-х классов</a:t>
            </a:r>
          </a:p>
        </p:txBody>
      </p:sp>
      <p:pic>
        <p:nvPicPr>
          <p:cNvPr id="2050" name="Picture 2" descr="E:\папка 2025\пособия школы\o8qrHoXtfu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апка 2025\пособия школы\Oazxd84Y6N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69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Ресурсы специально созданной развивающей предметно-практической внешней среды, как дополнительное средство компенсации общей и речевой недостаточности у детей с ОВЗ» (из опыта работы БУ ОО ПМСС-центра </a:t>
            </a:r>
            <a:r>
              <a:rPr lang="ru-RU" sz="2000" dirty="0" err="1">
                <a:solidFill>
                  <a:srgbClr val="181818"/>
                </a:solidFill>
                <a:latin typeface="Times New Roman"/>
                <a:ea typeface="Times New Roman"/>
              </a:rPr>
              <a:t>г.Орла</a:t>
            </a:r>
            <a:r>
              <a:rPr lang="ru-RU" sz="2000" dirty="0">
                <a:solidFill>
                  <a:srgbClr val="181818"/>
                </a:solidFill>
                <a:latin typeface="Times New Roman"/>
                <a:ea typeface="Times New Roman"/>
              </a:rPr>
              <a:t>)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Геоборд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развивающий планшет, «умная» игрушка для развития у ребенка исследовательской деятельности и познавательных процессов (играем и развиваемся по методике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Растягивание и надевание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резиночек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гвоздики-это отличная сенсорная «зарядка» для пальчиков.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Идеально подходит для детей с 3 лет, дошкольников и школьников младших классов.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43" y="2629435"/>
            <a:ext cx="4035902" cy="304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523" y="2174875"/>
            <a:ext cx="297677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016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«Доктор»</a:t>
            </a:r>
          </a:p>
        </p:txBody>
      </p:sp>
      <p:pic>
        <p:nvPicPr>
          <p:cNvPr id="2050" name="Picture 2" descr="E:\папка новая для фото\докт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апка новая для фото\доктор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92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«Повар»</a:t>
            </a:r>
          </a:p>
        </p:txBody>
      </p:sp>
      <p:pic>
        <p:nvPicPr>
          <p:cNvPr id="3074" name="Picture 2" descr="E:\папка новая для фото\кулина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902" y="1600200"/>
            <a:ext cx="27071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апка новая для фото\кулинар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1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Коррекционно-развивающая среда для детей с ОВЗ должна выполнять ряд функций: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образовательную, развивающую, воспитывающую, стимулирующую, коммуникативную.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самое главное !!! – она должна работать на развитие самостоятельности и самодеятельности ребенка. 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492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«Замочки,  молнии,  крючочки»</a:t>
            </a:r>
          </a:p>
        </p:txBody>
      </p:sp>
      <p:pic>
        <p:nvPicPr>
          <p:cNvPr id="1027" name="Picture 3" descr="E:\папка новая для фото\зам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3097"/>
            <a:ext cx="4038600" cy="30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папка новая для фото\молниикрюч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46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папка новая для фото\игра с прищепк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апка новая для фото\прищепкиипинце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01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овая папка 2025\Астахов овощи-фрукты играсприщепк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 2025\Гаврилин игра с прищепками по цвета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59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овая папка 2025\Нелюбовасъедобное-несъедобн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ая папка 2025\играсъедобное-несъедобно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3185"/>
            <a:ext cx="4038600" cy="30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05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Новая папка 2025\Астахов игра с прищепками геом фигур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Новая папка 2025\Астахов игра с прищепками поцвета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69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инструментов</a:t>
            </a:r>
          </a:p>
        </p:txBody>
      </p:sp>
      <p:pic>
        <p:nvPicPr>
          <p:cNvPr id="3074" name="Picture 2" descr="E:\папка новая для фото\инструмент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апка новая для фото\пласт.шуруп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70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Банчемс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с разными поверхностями</a:t>
            </a:r>
          </a:p>
        </p:txBody>
      </p:sp>
      <p:pic>
        <p:nvPicPr>
          <p:cNvPr id="1026" name="Picture 2" descr="F:\папка новая для фото\конструктор Банчем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33803"/>
            <a:ext cx="4038600" cy="3858756"/>
          </a:xfrm>
          <a:prstGeom prst="rect">
            <a:avLst/>
          </a:prstGeom>
          <a:noFill/>
        </p:spPr>
      </p:pic>
      <p:pic>
        <p:nvPicPr>
          <p:cNvPr id="1027" name="Picture 3" descr="F:\папка новая для фото\мяч с разповерхностям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массажный шарик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Мялка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антистресс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мячики</a:t>
            </a:r>
          </a:p>
        </p:txBody>
      </p:sp>
      <p:pic>
        <p:nvPicPr>
          <p:cNvPr id="2050" name="Picture 2" descr="F:\папка новая для фото\мял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</p:spPr>
      </p:pic>
      <p:pic>
        <p:nvPicPr>
          <p:cNvPr id="2051" name="Picture 3" descr="F:\папка новая для фото\шнуров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4960" y="1600200"/>
            <a:ext cx="340508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разными поверхностями</a:t>
            </a:r>
          </a:p>
        </p:txBody>
      </p:sp>
      <p:pic>
        <p:nvPicPr>
          <p:cNvPr id="4098" name="Picture 2" descr="E:\Новая папка 2025\мячи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3185"/>
            <a:ext cx="4038600" cy="30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Новая папка 2025\мячи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3185"/>
            <a:ext cx="4038600" cy="30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17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Свистки, свистулька, свирель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«язык»-гудок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:\папка новая для фото\свистоксвирельсвистуль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3974"/>
            <a:ext cx="4038600" cy="3038415"/>
          </a:xfrm>
          <a:prstGeom prst="rect">
            <a:avLst/>
          </a:prstGeom>
          <a:noFill/>
        </p:spPr>
      </p:pic>
      <p:pic>
        <p:nvPicPr>
          <p:cNvPr id="3075" name="Picture 3" descr="F:\папка новая для фото\свисток-язы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208912" cy="610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построении коррекционно-развивающей среды для детей с ОВЗ учитываются следующие принципы: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принцип информативности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подразумевает большой выбор материалов и оборудования, предназначенных для воспитанников во взаимодействии с предметным окружением;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принцип вариативности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подразумевает периодическую сменяемость игрового материала, появление новых предметов, стимулирующих исследовательскую, познавательную, игровую, двигательную активность детей;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принцип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полифункциональности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предусматривает возможность разнообразного использования различных составляющих развивающей среды, например, детской мебели, матов, ширм, мягких модулей, предметов-заменителей;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принцип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трансформированности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среды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тесно связан с её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полифункциональностью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это возможность изменений, позволяющих, по ситуации, вынести на первый план ту или иную функцию пространства;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принцип доступности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означает свободный доступ детей к играм, игрушкам, материалам и пособиям;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861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развития мелкой моторики пальцев рук: игра «Футбол», юла, цветные прищепки</a:t>
            </a:r>
          </a:p>
        </p:txBody>
      </p:sp>
      <p:pic>
        <p:nvPicPr>
          <p:cNvPr id="4098" name="Picture 2" descr="F:\папка новая для фото\футбо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78" y="1600200"/>
            <a:ext cx="3407044" cy="4525963"/>
          </a:xfrm>
          <a:prstGeom prst="rect">
            <a:avLst/>
          </a:prstGeom>
          <a:noFill/>
        </p:spPr>
      </p:pic>
      <p:pic>
        <p:nvPicPr>
          <p:cNvPr id="4099" name="Picture 3" descr="F:\папка новая для фото\цв.прищепкису-джокюл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978" y="1600200"/>
            <a:ext cx="340704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обучающая игра «Часы-календарь»: развитие представлений о временах года, месяцах, днях недели</a:t>
            </a:r>
          </a:p>
        </p:txBody>
      </p:sp>
      <p:pic>
        <p:nvPicPr>
          <p:cNvPr id="5122" name="Picture 2" descr="F:\папка новая для фото\рядоговор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091" y="1600200"/>
            <a:ext cx="60158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обучающая игра «Часы-календарь»: развитие представлений о временах года, месяцах, днях недели</a:t>
            </a:r>
            <a:endParaRPr lang="ru-RU" dirty="0"/>
          </a:p>
        </p:txBody>
      </p:sp>
      <p:pic>
        <p:nvPicPr>
          <p:cNvPr id="6146" name="Picture 2" descr="E:\Новая папка 2025\календар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825" y="1600200"/>
            <a:ext cx="60123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80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обучающая игра «Часы-календарь»: развитие представлений о временах года, месяцах, днях недели</a:t>
            </a:r>
            <a:endParaRPr lang="ru-RU" dirty="0"/>
          </a:p>
        </p:txBody>
      </p:sp>
      <p:pic>
        <p:nvPicPr>
          <p:cNvPr id="7170" name="Picture 2" descr="E:\Новая папка 2025\календарь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652" y="1600200"/>
            <a:ext cx="60126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49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кинетического песка</a:t>
            </a:r>
          </a:p>
        </p:txBody>
      </p:sp>
      <p:pic>
        <p:nvPicPr>
          <p:cNvPr id="9218" name="Picture 2" descr="E:\Новая папка 2025\Альянова кинпес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Новая папка 2025\Альянова кинпесок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06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кинетического песка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E:\Новая папка 2025\Астаховлеп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Новая папка 2025\Астаховлепит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32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Новая папка 2025\лепкакинпес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74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332656"/>
            <a:ext cx="7848872" cy="61206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Таким образом, </a:t>
            </a:r>
            <a:r>
              <a:rPr lang="ru-RU" i="1" dirty="0">
                <a:solidFill>
                  <a:srgbClr val="002060"/>
                </a:solidFill>
                <a:latin typeface="Times New Roman"/>
              </a:rPr>
              <a:t>и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Times New Roman"/>
              </a:rPr>
              <a:t>спользование ресурсов специально созданной развивающей предметно-практической внешней среды как дополнительного средства компенсации общей и речевой недостаточности у детей с ОВЗ способствует адекватному вхождению ребенка в общественную среду на каждом этапе возрастного становления, является вспомогательным средством приобретения необходимых социально-адаптивных знаний, навыков и умений, расширению коммуникативного и социального опыта, развитию речи.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91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3412" y="249289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6105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здоровьесбережения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включает в себя сохранение и укрепление здоровья детей, улучшение их двигательного статуса с учетом индивидуальных возможностей и способностей;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безопасности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это соблюдение техники безопасности, соответствие игрового материала возрастным и санитарно-гигиеническим требованиям, соответствие естественного и искусственного освещения требованиям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СанПин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отсутствие опасных колющих, режущих предметов;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развития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предусматривает, что в среде должна быть заложена возможность её изменения в соответствии со вкусами и настроениями детей, а также с учетом разновозрастных педагогических задач;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природосообразности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требует, чтобы ведущим звеном воспитательного взаимодействия выступал ребенок с его конкретными особенностями и уровнем развития.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0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Особенности организации предметно-развивающей среды для различных категорий детей с ОВЗ</a:t>
            </a:r>
            <a:br>
              <a:rPr lang="ru-RU" sz="1800" dirty="0">
                <a:ea typeface="Calibri"/>
                <a:cs typeface="Times New Roman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000" b="1" i="1" dirty="0">
                <a:latin typeface="Times New Roman"/>
                <a:ea typeface="Times New Roman"/>
              </a:rPr>
              <a:t>Для детей с нарушениями  зрения важно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соблюдение </a:t>
            </a:r>
            <a:r>
              <a:rPr lang="ru-RU" sz="2000" b="1" i="1" dirty="0" err="1">
                <a:latin typeface="Times New Roman"/>
                <a:ea typeface="Times New Roman"/>
                <a:cs typeface="Times New Roman"/>
              </a:rPr>
              <a:t>офтальмогигиенических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 требований: </a:t>
            </a:r>
          </a:p>
          <a:p>
            <a:pPr lvl="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достаточная освещенность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соответствие игрового и наглядного материала тифлопедагогическим требованиям по размеру, окраске, контрастности, реалистичности, объемности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демонстрационный  материал  по  размеру должен  быть  не менее 20см,  материал  раздаточный от 3 до 5см;  предметные  и сюжетные  картинки  необходимо  окантовывать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наличие подставок, что позволяет  рассматривать объект  в вертикальном  положении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посадка  ребёнка  на занятии осуществляется  с  учетом рекомендации  врача-офтальмолога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1800" b="1" i="1" dirty="0">
              <a:ea typeface="Calibri"/>
              <a:cs typeface="Times New Roman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0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особое  внимание  обратить на логическую  последовательность заданий: это могут быть дидактические игры  по изучаемым темам,  кроссворды,  ребусы,  логические  цепочки,  алгоритмы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преобладание пособий  красного, оранжевого,  зеленого  цветов (младшая, средняя группа), постепенное  ознакомление с другими цветами  в старших группах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  для  заданий  должен  быть правильно  подобран  по размеру  (помидор не должен  быть  больше капусты,  машина больше дома)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для эффективного развития ребенка с нарушением зрения необходимо наличие сенсорного уголка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,  в котором  будут заводные,  звучащие,  сделанные  из  разного  материала  игрушки, дощечки  с  разными  тактильными  поверхностями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83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Предметно-развивающая среда для детей с ЗПР: 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мебель и оборудование расставлены таким образом, чтобы обеспечить свободное и безопасное передвижение детей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должно быть слишком много открытого пространства, которое бы провоцировало детей бегать с опасностью для других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«Тихие» и «Шумные» центры достаточно разнесены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обязательное наличие уголков отдыха для зрительного и физического расслабления детей, где имеются ковровое покрытие спокойного тона, мягкая детская мебель, «сухие» аквариумы, аудио записи со звуками природы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цветовая палитра должна быть представлена пастельными тонами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4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различные варианты материалов по одной  теме (живые  объекты, объемные  предметы, плоскостные  предметы,  иллюстрации)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схемы  и алгоритмы  действий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модели  последовательности  рассказывания, описания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модели сказок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Правильно  реализуемая  развивающая  среда  способствует развитию у детей  когнитивных процессов  (памяти, внимания, мышления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298033"/>
      </p:ext>
    </p:extLst>
  </p:cSld>
  <p:clrMapOvr>
    <a:masterClrMapping/>
  </p:clrMapOvr>
</p:sld>
</file>

<file path=ppt/theme/theme1.xml><?xml version="1.0" encoding="utf-8"?>
<a:theme xmlns:a="http://schemas.openxmlformats.org/drawingml/2006/main" name="Паз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Пазлы</Template>
  <TotalTime>1306</TotalTime>
  <Words>1737</Words>
  <Application>Microsoft Office PowerPoint</Application>
  <PresentationFormat>Экран (4:3)</PresentationFormat>
  <Paragraphs>126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Symbol</vt:lpstr>
      <vt:lpstr>Times New Roman</vt:lpstr>
      <vt:lpstr>Пазлы</vt:lpstr>
      <vt:lpstr>Специальное оформление</vt:lpstr>
      <vt:lpstr>«Использование ресурсов специально созданной развивающей предметно-практической внешней среды, как дополнительное средство компенсации общей и речевой недостаточности у детей с ОВЗ» 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организации предметно-развивающей среды для различных категорий детей с ОВЗ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Предметно-развивающая среда для детей с нарушением речи: </vt:lpstr>
      <vt:lpstr>Использование ресурсов специально созданной развивающей предметно-практической внешней среды как дополнительного средства компенсации общей и речевой недостаточности у детей с ОВЗ позволяет: </vt:lpstr>
      <vt:lpstr>Презентация PowerPoint</vt:lpstr>
      <vt:lpstr>Презентация PowerPoint</vt:lpstr>
      <vt:lpstr>Ресурсы специально созданной развивающей предметно-практической внешней среды, как дополнительное средство компенсации общей и речевой недостаточности у детей с ОВЗ» (из опыта МБОУ-гимназии №34 г.Орла) </vt:lpstr>
      <vt:lpstr>Использование цветовой гаммы в обложках тетрадей для организованного начала уроков</vt:lpstr>
      <vt:lpstr>Использование визуальных обозначений на уроках в начальной школе</vt:lpstr>
      <vt:lpstr>Визуализация расписания для обучающихся 1-х классов </vt:lpstr>
      <vt:lpstr>Популяризация чтения детской литературы</vt:lpstr>
      <vt:lpstr>Популяризация чтения детской литературы</vt:lpstr>
      <vt:lpstr>Оптимизация совершенствования организационного момента при ориентировании первоклассников в гимназии</vt:lpstr>
      <vt:lpstr>Разведение потоков обучающихся старшей школы</vt:lpstr>
      <vt:lpstr>Создание навигации для обучающихся 1-х классов</vt:lpstr>
      <vt:lpstr>Ресурсы специально созданной развивающей предметно-практической внешней среды, как дополнительное средство компенсации общей и речевой недостаточности у детей с ОВЗ» (из опыта работы БУ ОО ПМСС-центра г.Орла) Геоборд- развивающий планшет, «умная» игрушка для развития у ребенка исследовательской деятельности и познавательных процессов (играем и развиваемся по методике Монтессори).</vt:lpstr>
      <vt:lpstr>Набор «Доктор»</vt:lpstr>
      <vt:lpstr>Набор «Повар»</vt:lpstr>
      <vt:lpstr>Пособия «Замочки,  молнии,  крючочки»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Набор инструментов</vt:lpstr>
      <vt:lpstr>Конструктор «Банчемс» Мяч с разными поверхностями</vt:lpstr>
      <vt:lpstr>Су джок – массажный шарик Мялка – антистресс Шнуровка Тактильные мячики</vt:lpstr>
      <vt:lpstr>Мячи с разными поверхностями</vt:lpstr>
      <vt:lpstr>Свистки, свистулька, свирель, «язык»-гудок</vt:lpstr>
      <vt:lpstr>Пособия для развития мелкой моторики пальцев рук: игра «Футбол», юла, цветные прищепки</vt:lpstr>
      <vt:lpstr>Интерактивная обучающая игра «Часы-календарь»: развитие представлений о временах года, месяцах, днях недели</vt:lpstr>
      <vt:lpstr>Интерактивная обучающая игра «Часы-календарь»: развитие представлений о временах года, месяцах, днях недели</vt:lpstr>
      <vt:lpstr>Интерактивная обучающая игра «Часы-календарь»: развитие представлений о временах года, месяцах, днях недели</vt:lpstr>
      <vt:lpstr>Лепка из кинетического песка</vt:lpstr>
      <vt:lpstr>Лепка из кинетического песка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предметно-пространственной среды  в группах раннего возраста (от 1 до 3 лет)</dc:title>
  <dc:creator>Галочка</dc:creator>
  <cp:lastModifiedBy>Shesterin Dmitry</cp:lastModifiedBy>
  <cp:revision>175</cp:revision>
  <dcterms:created xsi:type="dcterms:W3CDTF">2019-06-15T09:27:54Z</dcterms:created>
  <dcterms:modified xsi:type="dcterms:W3CDTF">2025-03-13T13:29:17Z</dcterms:modified>
</cp:coreProperties>
</file>