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312" r:id="rId5"/>
    <p:sldId id="304" r:id="rId6"/>
    <p:sldId id="319" r:id="rId7"/>
    <p:sldId id="282" r:id="rId8"/>
    <p:sldId id="323" r:id="rId9"/>
    <p:sldId id="281" r:id="rId10"/>
    <p:sldId id="318" r:id="rId11"/>
    <p:sldId id="317" r:id="rId12"/>
    <p:sldId id="315" r:id="rId13"/>
    <p:sldId id="321" r:id="rId14"/>
    <p:sldId id="314" r:id="rId15"/>
    <p:sldId id="322" r:id="rId16"/>
    <p:sldId id="307" r:id="rId17"/>
    <p:sldId id="324" r:id="rId18"/>
    <p:sldId id="297" r:id="rId19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Антеев" initials="ЮА" lastIdx="1" clrIdx="0">
    <p:extLst>
      <p:ext uri="{19B8F6BF-5375-455C-9EA6-DF929625EA0E}">
        <p15:presenceInfo xmlns:p15="http://schemas.microsoft.com/office/powerpoint/2012/main" userId="2ef5fef8308d9f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114" d="100"/>
          <a:sy n="114" d="100"/>
        </p:scale>
        <p:origin x="474" y="11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5244" y="810227"/>
            <a:ext cx="6409676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sz="4400" dirty="0"/>
              <a:t>Э</a:t>
            </a:r>
            <a:r>
              <a:rPr lang="ru-RU" sz="2800" dirty="0"/>
              <a:t>ффективное использование ресурсов предметно-развивающей среды в образовательном процессе для детей с интеллектуальной недостаточностью</a:t>
            </a:r>
            <a:r>
              <a:rPr lang="ru-RU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DC58A-11BF-468E-9CD1-2F7F424D3E96}"/>
              </a:ext>
            </a:extLst>
          </p:cNvPr>
          <p:cNvSpPr txBox="1"/>
          <p:nvPr/>
        </p:nvSpPr>
        <p:spPr>
          <a:xfrm>
            <a:off x="8389397" y="5584053"/>
            <a:ext cx="217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Подготовила </a:t>
            </a:r>
          </a:p>
          <a:p>
            <a:r>
              <a:rPr lang="ru-RU" dirty="0">
                <a:solidFill>
                  <a:schemeClr val="bg1"/>
                </a:solidFill>
              </a:rPr>
              <a:t>учитель-логопед</a:t>
            </a:r>
          </a:p>
          <a:p>
            <a:r>
              <a:rPr lang="ru-RU" dirty="0">
                <a:solidFill>
                  <a:schemeClr val="bg1"/>
                </a:solidFill>
              </a:rPr>
              <a:t>Монахова О.С. 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4" y="593379"/>
            <a:ext cx="10390909" cy="1207711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800" dirty="0" err="1"/>
              <a:t>Видеобиоуправляемая</a:t>
            </a:r>
            <a:r>
              <a:rPr lang="ru-RU" sz="2800" dirty="0"/>
              <a:t> интерактивная система с </a:t>
            </a:r>
            <a:r>
              <a:rPr lang="ru-RU" sz="2800" dirty="0" err="1"/>
              <a:t>развивающе</a:t>
            </a:r>
            <a:r>
              <a:rPr lang="ru-RU" sz="2800" dirty="0"/>
              <a:t>-коррекционной методикой «</a:t>
            </a:r>
            <a:r>
              <a:rPr lang="ru-RU" sz="2800" dirty="0" err="1"/>
              <a:t>Тимокко</a:t>
            </a:r>
            <a:r>
              <a:rPr lang="ru-RU" sz="2800" dirty="0"/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527FBE-1D97-40AC-9F2B-927B4C8EEE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32" y="1524245"/>
            <a:ext cx="3571966" cy="3287902"/>
          </a:xfrm>
        </p:spPr>
      </p:pic>
      <p:sp>
        <p:nvSpPr>
          <p:cNvPr id="13" name="Объект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40841" y="1937270"/>
            <a:ext cx="4066431" cy="4703675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sz="2400" dirty="0"/>
              <a:t>Интерактивные игры развивают: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dirty="0"/>
              <a:t>зрительно-моторную координацию и ловкость, когнитивные навыки (концентрация, внимание и скорость реакции;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dirty="0"/>
              <a:t>моторные навыки;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dirty="0"/>
              <a:t>ориентацию в пространстве;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dirty="0"/>
              <a:t>зрительную и слуховую память.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2F7284-A58A-4FA1-916E-38986F5D1D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486" y="2576944"/>
            <a:ext cx="3709266" cy="4179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DC311C-C992-473C-94AD-7C18FA5649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9" y="4858111"/>
            <a:ext cx="1337125" cy="1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77553"/>
            <a:ext cx="5885180" cy="75113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Магнитная доска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296727" y="1394691"/>
            <a:ext cx="4664364" cy="5285756"/>
          </a:xfrm>
        </p:spPr>
        <p:txBody>
          <a:bodyPr rtlCol="0">
            <a:normAutofit fontScale="8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Оборудование позволяет решать многие коррекционные задачи:</a:t>
            </a:r>
          </a:p>
          <a:p>
            <a:pPr rtl="0"/>
            <a:endParaRPr lang="ru-RU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 воспитание звуковой культуры речи (автоматизация и дифференциация  звуков;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совершенствование фонетико-фонематических представлений и слоговой структуры слова);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 коррекция и совершенствование речевых возможностей (расширение словарного запаса;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 грамматических категорий, связной речи);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формирование и закрепление  элементарных математических умений и навыков;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активизация психических и познавательных процессов;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 развитие мелкой моторики и графических навыков.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FB4BF8-8C6A-430C-B8C8-F198DB184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218" y="1768887"/>
            <a:ext cx="4537364" cy="45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3376"/>
            <a:ext cx="10511627" cy="107840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dirty="0"/>
              <a:t>Интерактивная панель с рельсовой системой.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0C7FF8-9CAF-6C67-C1E5-AF40401D0B3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05808108"/>
              </p:ext>
            </p:extLst>
          </p:nvPr>
        </p:nvGraphicFramePr>
        <p:xfrm>
          <a:off x="6936509" y="1807959"/>
          <a:ext cx="4765963" cy="44566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3992">
                  <a:extLst>
                    <a:ext uri="{9D8B030D-6E8A-4147-A177-3AD203B41FA5}">
                      <a16:colId xmlns:a16="http://schemas.microsoft.com/office/drawing/2014/main" val="1764027237"/>
                    </a:ext>
                  </a:extLst>
                </a:gridCol>
                <a:gridCol w="1679830">
                  <a:extLst>
                    <a:ext uri="{9D8B030D-6E8A-4147-A177-3AD203B41FA5}">
                      <a16:colId xmlns:a16="http://schemas.microsoft.com/office/drawing/2014/main" val="778914542"/>
                    </a:ext>
                  </a:extLst>
                </a:gridCol>
                <a:gridCol w="701169">
                  <a:extLst>
                    <a:ext uri="{9D8B030D-6E8A-4147-A177-3AD203B41FA5}">
                      <a16:colId xmlns:a16="http://schemas.microsoft.com/office/drawing/2014/main" val="4233386372"/>
                    </a:ext>
                  </a:extLst>
                </a:gridCol>
                <a:gridCol w="700972">
                  <a:extLst>
                    <a:ext uri="{9D8B030D-6E8A-4147-A177-3AD203B41FA5}">
                      <a16:colId xmlns:a16="http://schemas.microsoft.com/office/drawing/2014/main" val="1626524931"/>
                    </a:ext>
                  </a:extLst>
                </a:gridCol>
              </a:tblGrid>
              <a:tr h="742778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033212"/>
                  </a:ext>
                </a:extLst>
              </a:tr>
              <a:tr h="742778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796761"/>
                  </a:ext>
                </a:extLst>
              </a:tr>
              <a:tr h="742778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202252"/>
                  </a:ext>
                </a:extLst>
              </a:tr>
              <a:tr h="742778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356481"/>
                  </a:ext>
                </a:extLst>
              </a:tr>
              <a:tr h="742778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085491"/>
                  </a:ext>
                </a:extLst>
              </a:tr>
              <a:tr h="742778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231845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706A7D-3D97-4F7B-8CBF-A4D6C0C864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213" y="2065031"/>
            <a:ext cx="5650495" cy="3767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84F1B-B1C7-43AA-86AE-B1034E771D2C}"/>
              </a:ext>
            </a:extLst>
          </p:cNvPr>
          <p:cNvSpPr txBox="1"/>
          <p:nvPr/>
        </p:nvSpPr>
        <p:spPr>
          <a:xfrm>
            <a:off x="812801" y="2415647"/>
            <a:ext cx="488603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С использованием интерактивной панели активизируют: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</a:rPr>
              <a:t> зрительную, слуховую и моторную память;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</a:rPr>
              <a:t>повышают мотивацию обучению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</a:rPr>
              <a:t>активизацию непроизвольного внимания за счет использования новых способов подачи материала;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</a:rPr>
              <a:t>помогает развитию произвольного материала;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</a:rPr>
              <a:t> повышает самооценку ребенка за счет системы поощрений;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</a:rPr>
              <a:t>расширяет объем получаемой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3" y="2401455"/>
            <a:ext cx="4784436" cy="3786909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Развивающая предметно-пространственная среда должна быть: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содержательно-насыщенной,</a:t>
            </a:r>
            <a:b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трансформируемой,</a:t>
            </a:r>
            <a:b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полифункциональной,</a:t>
            </a:r>
            <a:b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вариативной,</a:t>
            </a:r>
            <a:b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доступной,</a:t>
            </a:r>
            <a:b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безопасной.</a:t>
            </a:r>
            <a:br>
              <a:rPr lang="ru-RU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3246ED-4704-4806-A3F2-64AFF4CB8C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30" y="452582"/>
            <a:ext cx="6025820" cy="3657600"/>
          </a:xfr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D911B-AB69-4338-A287-E806165D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124288"/>
            <a:ext cx="7054197" cy="1003176"/>
          </a:xfrm>
        </p:spPr>
        <p:txBody>
          <a:bodyPr/>
          <a:lstStyle/>
          <a:p>
            <a:r>
              <a:rPr lang="ru-RU" sz="2800" dirty="0"/>
              <a:t>Развивающая предметно-пространственная среда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7E37BC6-9D47-47E0-9ABF-81EAA01EE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13" y="4147293"/>
            <a:ext cx="3259799" cy="239217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3C84A4-D62A-462D-805E-71EB15A22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E15A0E-CF78-4F2D-BE65-1635E8FDC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50" y="1093994"/>
            <a:ext cx="4171802" cy="31730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59D1B6-4638-437D-A13C-A8548DF255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981" y="4445188"/>
            <a:ext cx="3740464" cy="2412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C5A0BE-807A-44D1-AEDB-49970241B9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2" y="1232778"/>
            <a:ext cx="3355420" cy="23847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27620C-A815-470E-94B1-05324A4A0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1986" y="1767838"/>
            <a:ext cx="3870608" cy="38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49782"/>
            <a:ext cx="4867563" cy="2727709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</a:t>
            </a:r>
            <a:br>
              <a:rPr lang="ru-RU" dirty="0"/>
            </a:br>
            <a:r>
              <a:rPr lang="ru-RU" dirty="0"/>
              <a:t>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8677"/>
            <a:ext cx="6583680" cy="6473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Вступление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 rtlCol="0">
            <a:normAutofit fontScale="85000" lnSpcReduction="10000"/>
          </a:bodyPr>
          <a:lstStyle>
            <a:defPPr>
              <a:defRPr lang="ru-RU"/>
            </a:defPPr>
          </a:lstStyle>
          <a:p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«Нет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ребёнка конкретного мира»</a:t>
            </a:r>
          </a:p>
          <a:p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(Елизавета Ивановна Тихеева, педагог, учёный, профессор Российского государственного педагогического университета имени А. И. Герцена)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457199"/>
            <a:ext cx="9879437" cy="161285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задача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создать такие условия в школьном пространстве, которые позволят каждому ребёнку: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2331958"/>
            <a:ext cx="5118091" cy="3704266"/>
          </a:xfrm>
        </p:spPr>
        <p:txBody>
          <a:bodyPr rtlCol="0"/>
          <a:lstStyle>
            <a:defPPr>
              <a:defRPr lang="ru-RU"/>
            </a:defPPr>
          </a:lstStyle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dirty="0"/>
              <a:t>  </a:t>
            </a:r>
            <a:r>
              <a:rPr lang="ru-RU" sz="2800" dirty="0"/>
              <a:t>найти своё занятие по душе;</a:t>
            </a:r>
          </a:p>
          <a:p>
            <a:pPr marL="457200" indent="-457200" rtl="0">
              <a:buFont typeface="Wingdings" panose="05000000000000000000" pitchFamily="2" charset="2"/>
              <a:buChar char="Ø"/>
            </a:pPr>
            <a:r>
              <a:rPr lang="ru-RU" sz="2800" dirty="0"/>
              <a:t> поверить в свои силы и способности;</a:t>
            </a:r>
          </a:p>
          <a:p>
            <a:pPr marL="457200" indent="-457200" rtl="0">
              <a:buFont typeface="Wingdings" panose="05000000000000000000" pitchFamily="2" charset="2"/>
              <a:buChar char="Ø"/>
            </a:pPr>
            <a:r>
              <a:rPr lang="ru-RU" sz="2800" dirty="0"/>
              <a:t> научиться взаимодействовать с педагогами, понимать сверстников.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DB3991E-0605-C20E-53AD-D64E13638D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2293821"/>
              </p:ext>
            </p:extLst>
          </p:nvPr>
        </p:nvGraphicFramePr>
        <p:xfrm>
          <a:off x="7971158" y="2770910"/>
          <a:ext cx="3195607" cy="29556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773">
                  <a:extLst>
                    <a:ext uri="{9D8B030D-6E8A-4147-A177-3AD203B41FA5}">
                      <a16:colId xmlns:a16="http://schemas.microsoft.com/office/drawing/2014/main" val="180956085"/>
                    </a:ext>
                  </a:extLst>
                </a:gridCol>
                <a:gridCol w="798150">
                  <a:extLst>
                    <a:ext uri="{9D8B030D-6E8A-4147-A177-3AD203B41FA5}">
                      <a16:colId xmlns:a16="http://schemas.microsoft.com/office/drawing/2014/main" val="1180706872"/>
                    </a:ext>
                  </a:extLst>
                </a:gridCol>
                <a:gridCol w="552616">
                  <a:extLst>
                    <a:ext uri="{9D8B030D-6E8A-4147-A177-3AD203B41FA5}">
                      <a16:colId xmlns:a16="http://schemas.microsoft.com/office/drawing/2014/main" val="2050154702"/>
                    </a:ext>
                  </a:extLst>
                </a:gridCol>
                <a:gridCol w="723068">
                  <a:extLst>
                    <a:ext uri="{9D8B030D-6E8A-4147-A177-3AD203B41FA5}">
                      <a16:colId xmlns:a16="http://schemas.microsoft.com/office/drawing/2014/main" val="1872764148"/>
                    </a:ext>
                  </a:extLst>
                </a:gridCol>
              </a:tblGrid>
              <a:tr h="406833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142786"/>
                  </a:ext>
                </a:extLst>
              </a:tr>
              <a:tr h="406833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576737"/>
                  </a:ext>
                </a:extLst>
              </a:tr>
              <a:tr h="389521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410507"/>
                  </a:ext>
                </a:extLst>
              </a:tr>
              <a:tr h="406833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116840"/>
                  </a:ext>
                </a:extLst>
              </a:tr>
              <a:tr h="389521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592559"/>
                  </a:ext>
                </a:extLst>
              </a:tr>
              <a:tr h="956096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6495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CE96B4-FDAA-42F6-B582-BF210183B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101" y="2512291"/>
            <a:ext cx="4451906" cy="39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54" y="62144"/>
            <a:ext cx="7167419" cy="8665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dirty="0"/>
              <a:t>Развивающая предметно-пространственная среда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D07527-1D6E-43D5-8152-F1421FE4BF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39" y="1023954"/>
            <a:ext cx="4989551" cy="5080848"/>
          </a:xfrm>
          <a:prstGeom prst="rect">
            <a:avLst/>
          </a:prstGeom>
        </p:spPr>
      </p:pic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296FD7-906D-44B1-941A-695F18976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06" y="1625599"/>
            <a:ext cx="6434117" cy="38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1BAD-D078-4B5B-8E44-B2861CD8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255" y="83127"/>
            <a:ext cx="5708072" cy="2198255"/>
          </a:xfrm>
        </p:spPr>
        <p:txBody>
          <a:bodyPr/>
          <a:lstStyle/>
          <a:p>
            <a:pPr algn="ctr"/>
            <a:r>
              <a:rPr lang="ru-RU" dirty="0"/>
              <a:t>Пространство логопедического</a:t>
            </a:r>
            <a:br>
              <a:rPr lang="ru-RU" dirty="0"/>
            </a:br>
            <a:r>
              <a:rPr lang="ru-RU" dirty="0"/>
              <a:t>кабинета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3F2A65-A70B-4F9D-A3F9-2E4AC6B39D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890" y="3232727"/>
            <a:ext cx="2932196" cy="32100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25F56C-9654-4EDA-ADFE-A2BAFAC3C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255" y="2731728"/>
            <a:ext cx="3567544" cy="3567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5CA02E-80A7-4675-AB39-1A311AF15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73" y="2853965"/>
            <a:ext cx="3098221" cy="34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7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92489"/>
            <a:ext cx="5259554" cy="249502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/>
              <a:t>Коврограф</a:t>
            </a:r>
            <a:br>
              <a:rPr lang="ru-RU" dirty="0"/>
            </a:br>
            <a:r>
              <a:rPr lang="ru-RU" dirty="0"/>
              <a:t>«Ларчик»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503055"/>
            <a:ext cx="4396509" cy="4036289"/>
          </a:xfrm>
        </p:spPr>
        <p:txBody>
          <a:bodyPr rtlCol="0"/>
          <a:lstStyle>
            <a:defPPr>
              <a:defRPr lang="ru-RU"/>
            </a:def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ru-RU" dirty="0"/>
              <a:t>активизация и обогащение словарного запаса; 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ru-RU" dirty="0"/>
              <a:t>закрепление обобщающих понятий; 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ru-RU" dirty="0"/>
              <a:t>формирование умения согласовывать числительные и прилагательные с существительными;   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ru-RU" dirty="0"/>
              <a:t>закрепление навыков словоизменения и словообразования.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1A197-01F8-4C15-AC5A-FC628BEE06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8400" y="411163"/>
            <a:ext cx="6780213" cy="64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3200"/>
            <a:ext cx="7843837" cy="136698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dirty="0"/>
              <a:t>	Интерактивный</a:t>
            </a:r>
            <a:br>
              <a:rPr lang="ru-RU" sz="2800" dirty="0"/>
            </a:br>
            <a:r>
              <a:rPr lang="ru-RU" sz="2800" dirty="0"/>
              <a:t>(логопедический) стол и игровой приставкой «</a:t>
            </a:r>
            <a:r>
              <a:rPr lang="ru-RU" sz="2800" dirty="0" err="1"/>
              <a:t>Мерсибо</a:t>
            </a:r>
            <a:r>
              <a:rPr lang="ru-RU" sz="2800" dirty="0"/>
              <a:t>».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3200" y="1847273"/>
            <a:ext cx="6465455" cy="4807526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Направления обучения: 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ru-RU" dirty="0"/>
              <a:t>улучшение памяти и внимания; 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ru-RU" dirty="0"/>
              <a:t>развитие логического мышления; совершенствование речевых навыков (используя методические онлайн-игры); обучение цифрам; 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ru-RU" dirty="0"/>
              <a:t>расширение кругозора; 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ru-RU" dirty="0"/>
              <a:t>контроль и коррекция звукопроизношения;    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ru-RU" dirty="0"/>
              <a:t>стимуляция связной речи методом компьютерной игры; 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ru-RU" dirty="0"/>
              <a:t>способствование развитию воображения и нестандартного мышления; 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ru-RU" dirty="0"/>
              <a:t>интерактивный комплекс мер для помощи детям с речевыми нарушениями.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708408-7F4A-4723-9B2A-571CF230DC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4718" y="2540000"/>
            <a:ext cx="5297281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411163"/>
            <a:ext cx="5874327" cy="164585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/>
              <a:t>Фиброоптический</a:t>
            </a:r>
            <a:r>
              <a:rPr lang="ru-RU" dirty="0"/>
              <a:t> «Волшебный               фонтан» </a:t>
            </a:r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8764" y="2225964"/>
            <a:ext cx="5495635" cy="4470399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b="1" dirty="0"/>
              <a:t>Задачи: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dirty="0"/>
              <a:t> адаптации; 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dirty="0"/>
              <a:t>развитие высших психических функций (мышления, памяти, внимания, восприятия, воображения); развитие эмоциональной сферы; 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dirty="0"/>
              <a:t>развитие познавательного интереса, мотивации к обучению; 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dirty="0"/>
              <a:t>развитие способности к произвольной регуляции деятельности (снижение импульсивности, неусидчивости, развитие концентрации внимания);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dirty="0"/>
              <a:t> повышение стрессоустойчивости; 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dirty="0"/>
              <a:t>снятие психоэмоционального напряжения;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dirty="0"/>
              <a:t>повышенная агрессивность, склонность к разрушительным действиям.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6108" y="3530160"/>
            <a:ext cx="360219" cy="75007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0AFD77-2753-4207-8A7F-2E59E64D28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5600" y="457200"/>
            <a:ext cx="5486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49383"/>
            <a:ext cx="7796464" cy="6793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dirty="0"/>
              <a:t>Светодиодный стол с песком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755" y="1357745"/>
            <a:ext cx="5345118" cy="50800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Задачи в технике песочного рисования: 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обучение основам чтения, письма и рисования;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развитие познавательных процессов;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расширение кругозора и общей осведомленности;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развитие мелкой моторики и координации движений;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развитие воображения и творческих способностей;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формирование навыков конструктивного общения; 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семейные конфликты; 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коррекция детско-родительских отношений;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стабилизация и гармонизация психоэмоционального состояния.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2C4B25-3371-40D5-904E-51C5F29902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64212" y="1551710"/>
            <a:ext cx="5110711" cy="40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{C625E971-6E05-4B36-8587-F8B9639B9333}tf78438558_win32</Template>
  <TotalTime>161</TotalTime>
  <Words>571</Words>
  <Application>Microsoft Office PowerPoint</Application>
  <PresentationFormat>Широкоэкранный</PresentationFormat>
  <Paragraphs>84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Times new Roman</vt:lpstr>
      <vt:lpstr>Wingdings</vt:lpstr>
      <vt:lpstr>Пользовательская</vt:lpstr>
      <vt:lpstr>Эффективное использование ресурсов предметно-развивающей среды в образовательном процессе для детей с интеллектуальной недостаточностью.</vt:lpstr>
      <vt:lpstr>Вступление</vt:lpstr>
      <vt:lpstr>   главная задача – создать такие условия в школьном пространстве, которые позволят каждому ребёнку: </vt:lpstr>
      <vt:lpstr>Развивающая предметно-пространственная среда </vt:lpstr>
      <vt:lpstr>Пространство логопедического кабинета</vt:lpstr>
      <vt:lpstr>Коврограф «Ларчик»</vt:lpstr>
      <vt:lpstr> Интерактивный (логопедический) стол и игровой приставкой «Мерсибо». </vt:lpstr>
      <vt:lpstr>Фиброоптический «Волшебный               фонтан» </vt:lpstr>
      <vt:lpstr>Светодиодный стол с песком</vt:lpstr>
      <vt:lpstr>Видеобиоуправляемая интерактивная система с развивающе-коррекционной методикой «Тимокко»</vt:lpstr>
      <vt:lpstr>Магнитная доска</vt:lpstr>
      <vt:lpstr>Интерактивная панель с рельсовой системой.</vt:lpstr>
      <vt:lpstr>Развивающая предметно-пространственная среда должна быть:  - содержательно-насыщенной, - трансформируемой, - полифункциональной, - вариативной, - доступной, - безопасной. </vt:lpstr>
      <vt:lpstr>Развивающая предметно-пространственная среда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использование ресурсов предметно-развивающей среды в образовательном процессе для детей с интеллектуальной недостаточностью.</dc:title>
  <dc:subject/>
  <dc:creator>Юрий Антеев</dc:creator>
  <cp:lastModifiedBy>Shesterin Dmitry</cp:lastModifiedBy>
  <cp:revision>31</cp:revision>
  <dcterms:created xsi:type="dcterms:W3CDTF">2025-03-11T20:59:42Z</dcterms:created>
  <dcterms:modified xsi:type="dcterms:W3CDTF">2025-03-14T09:14:42Z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