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69" r:id="rId10"/>
    <p:sldId id="272" r:id="rId11"/>
    <p:sldId id="268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969"/>
    <a:srgbClr val="006CFF"/>
    <a:srgbClr val="97000B"/>
    <a:srgbClr val="0041B6"/>
    <a:srgbClr val="F9D600"/>
    <a:srgbClr val="324057"/>
    <a:srgbClr val="007CCE"/>
    <a:srgbClr val="2A1255"/>
    <a:srgbClr val="A58C51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4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14" y="925386"/>
            <a:ext cx="1666996" cy="1464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5448" y="859971"/>
            <a:ext cx="64749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БЮДЖЕТНОЕ УЧРЕЖДЕНИЕ ОРЛОВСКОЙ ОБЛАСТИ</a:t>
            </a:r>
            <a:br>
              <a:rPr lang="ru-RU" sz="1100" b="1" dirty="0"/>
            </a:br>
            <a:r>
              <a:rPr lang="ru-RU" sz="1100" b="1" dirty="0"/>
              <a:t>ДЛЯ ДЕТЕЙ, НУЖДАЮЩИХСЯ В ПСИХОЛОГО-ПЕДАГОГИЧЕСКОЙ, МЕДИЦИНСКОЙ </a:t>
            </a:r>
          </a:p>
          <a:p>
            <a:pPr algn="ctr"/>
            <a:r>
              <a:rPr lang="ru-RU" sz="1100" b="1" dirty="0"/>
              <a:t>И СОЦИАЛЬНОЙ ПОМОЩИ</a:t>
            </a:r>
            <a:br>
              <a:rPr lang="ru-RU" sz="1100" b="1" dirty="0"/>
            </a:br>
            <a:r>
              <a:rPr lang="ru-RU" sz="1100" b="1" dirty="0"/>
              <a:t>«ОРЛОВСКИЙ РЕГИОНАЛЬНЫЙ ЦЕНТР ПСИХОЛОГО-ПЕДАГОГИЧЕСКОЙ, МЕДИЦИНСКОЙ И СОЦИАЛЬНОЙ ПОМОЩИ» (БУ ОО «ППМС-ЦЕНТР»)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4692" y="3277606"/>
            <a:ext cx="7801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Реабилитационное оборудование для детей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02629" y="4789714"/>
            <a:ext cx="40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 учитель-дефектолог   			</a:t>
            </a:r>
            <a:r>
              <a:rPr lang="ru-RU" dirty="0" err="1"/>
              <a:t>Скосарева</a:t>
            </a:r>
            <a:r>
              <a:rPr lang="ru-RU" dirty="0"/>
              <a:t> А.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2286" y="6085114"/>
            <a:ext cx="192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9405" y="1156910"/>
            <a:ext cx="34990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Давление на фактурную поверхность мячиков стимулирует и благоприятно воздействует на нервные окончания, ответственные за большинство процессов в организме. Шарики имеют яркие цвета, которые способствуют развитию зрения, а пищалка внутри развивает слуховое восприятие.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91" y="1365431"/>
            <a:ext cx="4297363" cy="322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282" y="4985292"/>
            <a:ext cx="8080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Мячики выполнены из приятного на ощупь материала, и детям очень удобно держать их в руках.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907" y="1001486"/>
            <a:ext cx="52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Балансировочная доска </a:t>
            </a:r>
            <a:r>
              <a:rPr lang="ru-RU" sz="2800" b="1" dirty="0" err="1">
                <a:solidFill>
                  <a:srgbClr val="002060"/>
                </a:solidFill>
              </a:rPr>
              <a:t>Бильгоу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439" y="1649319"/>
            <a:ext cx="368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Балансировочная доска </a:t>
            </a:r>
            <a:r>
              <a:rPr lang="ru-RU" dirty="0" err="1"/>
              <a:t>Бильгоу</a:t>
            </a:r>
            <a:r>
              <a:rPr lang="ru-RU" dirty="0"/>
              <a:t> -  оригинальный </a:t>
            </a:r>
            <a:r>
              <a:rPr lang="ru-RU" dirty="0" err="1"/>
              <a:t>нейротренажер</a:t>
            </a:r>
            <a:r>
              <a:rPr lang="ru-RU" dirty="0"/>
              <a:t> для развития умственных способностей, укрепления эмоционально-волевой сферы, физической формы, сенсорного развития и развития мелкой моторики.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007" y="1785257"/>
            <a:ext cx="4018709" cy="29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5814" y="4862482"/>
            <a:ext cx="760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он эффективен в использовании при задержке речевого развития у детей, кроме того это тренажер для развития пространственных представлений.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9176" y="1034142"/>
            <a:ext cx="2247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</a:rPr>
              <a:t>В комплекте: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21971"/>
            <a:ext cx="3691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Доска балансировочная </a:t>
            </a:r>
            <a:r>
              <a:rPr lang="ru-RU" dirty="0" err="1"/>
              <a:t>Бильгоу</a:t>
            </a:r>
            <a:r>
              <a:rPr lang="ru-RU" dirty="0"/>
              <a:t> классическая с противоскользящим покрытием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4450" y="35378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Мяч-маятник на веревке и планка цветная для отбивания мяча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192" y="5336360"/>
            <a:ext cx="307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 цветных мешочка с крупой</a:t>
            </a:r>
          </a:p>
        </p:txBody>
      </p:sp>
      <p:pic>
        <p:nvPicPr>
          <p:cNvPr id="2050" name="Picture 2" descr="C:\Users\20032017\Desktop\6685_b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286" y="836575"/>
            <a:ext cx="2579911" cy="25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032017\Desktop\3egmaCqemA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0538">
            <a:off x="465779" y="3061923"/>
            <a:ext cx="1728422" cy="17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0032017\Desktop\ifmV5cSmWV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509" y="3194765"/>
            <a:ext cx="1745765" cy="17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0032017\Desktop\zKhZdatKp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976" y="4303921"/>
            <a:ext cx="2833538" cy="22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2639" y="1153885"/>
            <a:ext cx="7820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мяча (2 </a:t>
            </a:r>
            <a:r>
              <a:rPr lang="ru-RU" dirty="0" err="1"/>
              <a:t>кинезио</a:t>
            </a:r>
            <a:r>
              <a:rPr lang="ru-RU" dirty="0"/>
              <a:t> мяча и 1 </a:t>
            </a:r>
            <a:r>
              <a:rPr lang="ru-RU" dirty="0" err="1"/>
              <a:t>кинезио</a:t>
            </a:r>
            <a:r>
              <a:rPr lang="ru-RU" dirty="0"/>
              <a:t> мяч на нитке с фиксацией на одежде);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7598" y="5203371"/>
            <a:ext cx="210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Методичка и ключ для регулировки;</a:t>
            </a:r>
          </a:p>
        </p:txBody>
      </p:sp>
      <p:pic>
        <p:nvPicPr>
          <p:cNvPr id="3074" name="Picture 2" descr="C:\Users\20032017\Desktop\9wtEKoFPok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429" y="1716538"/>
            <a:ext cx="2601684" cy="22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032017\Desktop\U-medcjjfCQ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14" y="2044327"/>
            <a:ext cx="2747061" cy="27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0032017\Desktop\17138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282" y="4246850"/>
            <a:ext cx="3057432" cy="24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23983" y="1262743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Занятия по программе задействуют все стороны, влияющие на возникновение новых нейронных связей в головном мозге: психологическую, дидактическую и инструментально-техническую. Упражнения стимулируют работу мозжечка, развивают когнитивные возможности, способность к обучению и улучшают эмоциональное состояние.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294" y="3901559"/>
            <a:ext cx="2795192" cy="279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22" y="1269521"/>
            <a:ext cx="2736421" cy="27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733" y="4014555"/>
            <a:ext cx="41226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Методику </a:t>
            </a:r>
            <a:r>
              <a:rPr lang="ru-RU" dirty="0" err="1"/>
              <a:t>Бильгоу</a:t>
            </a:r>
            <a:r>
              <a:rPr lang="ru-RU" dirty="0"/>
              <a:t> используют для всех детей с 3-х лет в качестве дополнительного развития и для детей с проблемами с поведением и обучением, координацией, с </a:t>
            </a:r>
            <a:r>
              <a:rPr lang="ru-RU" dirty="0" err="1"/>
              <a:t>гиперактивностью</a:t>
            </a:r>
            <a:r>
              <a:rPr lang="ru-RU" dirty="0"/>
              <a:t>, </a:t>
            </a:r>
            <a:r>
              <a:rPr lang="ru-RU" dirty="0" err="1"/>
              <a:t>аутическими</a:t>
            </a:r>
            <a:r>
              <a:rPr lang="ru-RU" dirty="0"/>
              <a:t> нарушениями.</a:t>
            </a:r>
          </a:p>
        </p:txBody>
      </p:sp>
    </p:spTree>
    <p:extLst>
      <p:ext uri="{BB962C8B-B14F-4D97-AF65-F5344CB8AC3E}">
        <p14:creationId xmlns:p14="http://schemas.microsoft.com/office/powerpoint/2010/main" val="10158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3831" y="2525061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4037" y="783770"/>
            <a:ext cx="601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Тактильная дорожка - игровой набор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332" y="2313971"/>
            <a:ext cx="4076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набор входит девять элементов в форме следов с различной поверхностью.</a:t>
            </a:r>
          </a:p>
          <a:p>
            <a:pPr algn="just"/>
            <a:r>
              <a:rPr lang="ru-RU" sz="2000" dirty="0"/>
              <a:t>Следы можно расставлять в любой последовательности и на разном расстоянии.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348" y="5299156"/>
            <a:ext cx="7080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Модель может использоваться для профилактики плоскостопия, исправления осанки и походки.</a:t>
            </a:r>
          </a:p>
          <a:p>
            <a:pPr algn="just"/>
            <a:r>
              <a:rPr lang="ru-RU" dirty="0"/>
              <a:t>Изделие обладает эффектом точечного массажа.</a:t>
            </a:r>
          </a:p>
        </p:txBody>
      </p:sp>
      <p:sp>
        <p:nvSpPr>
          <p:cNvPr id="9218" name="AutoShape 2" descr="https://sun9-63.userapi.com/impg/4JSgtTHjiaRAyXI58LfX-oAE_2OJITD3WUluDw/50wdltMeCn0.jpg?size=2560x2560&amp;quality=95&amp;sign=51040ff40bf813a642f9a13037d89ee3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sun9-63.userapi.com/impg/4JSgtTHjiaRAyXI58LfX-oAE_2OJITD3WUluDw/50wdltMeCn0.jpg?size=2560x2560&amp;quality=95&amp;sign=51040ff40bf813a642f9a13037d89ee3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Юля\Desktop\50wdltMeCn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117" y="1474680"/>
            <a:ext cx="3724275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6641" y="1237852"/>
            <a:ext cx="3917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помощью упражнений на сенсорной дорожке можно активизировать и развивать мышление и мелкую моторику, положительно влиять на психическое и физическое здоровье.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383" y="4425948"/>
            <a:ext cx="3373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Оздоравливающий</a:t>
            </a:r>
            <a:r>
              <a:rPr lang="ru-RU" dirty="0"/>
              <a:t> эффект достигается за счет стимуляции рецепторов на коже и приобретения тактильного опыта.</a:t>
            </a:r>
          </a:p>
        </p:txBody>
      </p:sp>
      <p:pic>
        <p:nvPicPr>
          <p:cNvPr id="8194" name="Picture 2" descr="C:\Users\Юля\Desktop\YVCVMLKFsu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664" y="3398807"/>
            <a:ext cx="2421868" cy="3229157"/>
          </a:xfrm>
          <a:prstGeom prst="rect">
            <a:avLst/>
          </a:prstGeom>
          <a:noFill/>
        </p:spPr>
      </p:pic>
      <p:pic>
        <p:nvPicPr>
          <p:cNvPr id="8195" name="Picture 3" descr="C:\Users\Юля\Desktop\KFz3jx0gRm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628" y="1062175"/>
            <a:ext cx="2475138" cy="330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4094" y="805542"/>
            <a:ext cx="404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Сенсорная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тропа для ног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453" y="142602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Сенсорная тропа представляет собой мягкий настил-дорожку, к которой сверху прикреплены мешочки с наполнителями.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3950" y="4768332"/>
            <a:ext cx="4086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Дорожка для ног изготавливается из прочного материала, устойчивого к высоким нагрузкам. Его легко обрабатывать моющим средством после каждого использования.</a:t>
            </a:r>
          </a:p>
        </p:txBody>
      </p:sp>
      <p:pic>
        <p:nvPicPr>
          <p:cNvPr id="7169" name="Picture 1" descr="C:\Users\Юля\Desktop\PMQ2aOUSch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771" y="1928679"/>
            <a:ext cx="2274470" cy="2862969"/>
          </a:xfrm>
          <a:prstGeom prst="rect">
            <a:avLst/>
          </a:prstGeom>
          <a:noFill/>
        </p:spPr>
      </p:pic>
      <p:pic>
        <p:nvPicPr>
          <p:cNvPr id="7170" name="Picture 2" descr="C:\Users\Юля\Desktop\yG1fqyOy5-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010" y="2514600"/>
            <a:ext cx="1977390" cy="1977390"/>
          </a:xfrm>
          <a:prstGeom prst="rect">
            <a:avLst/>
          </a:prstGeom>
          <a:noFill/>
        </p:spPr>
      </p:pic>
      <p:pic>
        <p:nvPicPr>
          <p:cNvPr id="7171" name="Picture 3" descr="C:\Users\Юля\Desktop\fpvv2D_GhT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36" y="2752489"/>
            <a:ext cx="2623975" cy="3498632"/>
          </a:xfrm>
          <a:prstGeom prst="rect">
            <a:avLst/>
          </a:prstGeom>
          <a:noFill/>
        </p:spPr>
      </p:pic>
      <p:pic>
        <p:nvPicPr>
          <p:cNvPr id="7172" name="Picture 4" descr="C:\Users\Юля\Desktop\TLM8cylRG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840" y="4676775"/>
            <a:ext cx="1408386" cy="140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237" y="1262743"/>
            <a:ext cx="2515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Сенсорная тропа предназначена для стимуляции нервных окончаний на стопах, развития опорно-двигательного аппарата, повышения чувствительности ног.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7350" y="4790986"/>
            <a:ext cx="674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Способствует улучшению психического, эмоционального и физического здоровья у ребенка. Развивает вестибулярный аппарат, координацию движений.</a:t>
            </a:r>
          </a:p>
        </p:txBody>
      </p:sp>
      <p:pic>
        <p:nvPicPr>
          <p:cNvPr id="6145" name="Picture 1" descr="C:\Users\Юля\Desktop\Ws_PgT76IA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051" y="1197790"/>
            <a:ext cx="2652577" cy="3536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7763" y="914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Тактильная дорожка 210*40 см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Тактильная дорожка эконом 210*40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205" y="15300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Дорожки предназначены для ходьбы по разнородным покрытиям. Развивают у детей навыки осязания и учат улавливать различия между теплым и холодным, шершавым и гладким, мягким и твердым, упругим и жестким.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22319" y="477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Применяются для развития тактильной чувствительности, тренировки навыков ходьбы и массажа ног. Являются увлекательным игровым элементом.</a:t>
            </a:r>
          </a:p>
        </p:txBody>
      </p:sp>
      <p:pic>
        <p:nvPicPr>
          <p:cNvPr id="5121" name="Picture 1" descr="C:\Users\Юля\Desktop\R6-pk0V-tC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371" y="1813408"/>
            <a:ext cx="2505497" cy="2677511"/>
          </a:xfrm>
          <a:prstGeom prst="rect">
            <a:avLst/>
          </a:prstGeom>
          <a:noFill/>
        </p:spPr>
      </p:pic>
      <p:pic>
        <p:nvPicPr>
          <p:cNvPr id="5122" name="Picture 2" descr="C:\Users\Юля\Desktop\ffaeABvmFNk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613226"/>
            <a:ext cx="2468555" cy="280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8710" y="903514"/>
            <a:ext cx="4988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Тактильная дорожка «</a:t>
            </a:r>
            <a:r>
              <a:rPr lang="ru-RU" sz="2800" b="1" dirty="0" err="1">
                <a:solidFill>
                  <a:srgbClr val="002060"/>
                </a:solidFill>
              </a:rPr>
              <a:t>Зиг-Заг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2016" y="2191002"/>
            <a:ext cx="339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Изделие представляет собой мягкие разноцветные элементы, которые соединены между собой.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0915" y="5345811"/>
            <a:ext cx="751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Тактильная мягкая дорожка «</a:t>
            </a:r>
            <a:r>
              <a:rPr lang="ru-RU" dirty="0" err="1"/>
              <a:t>Зиг-Заг</a:t>
            </a:r>
            <a:r>
              <a:rPr lang="ru-RU" dirty="0"/>
              <a:t>» способствует улучшению психического, эмоционального и физического здоровья у ребенка. </a:t>
            </a:r>
          </a:p>
        </p:txBody>
      </p:sp>
      <p:pic>
        <p:nvPicPr>
          <p:cNvPr id="4097" name="Picture 1" descr="C:\Users\Юля\Desktop\lu012oMhQj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573" y="1823920"/>
            <a:ext cx="3263455" cy="348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3668" y="1543514"/>
            <a:ext cx="34231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Развивает вестибулярный аппарат, координацию движений, </a:t>
            </a:r>
            <a:r>
              <a:rPr lang="ru-RU" dirty="0" err="1"/>
              <a:t>цветовосприятие</a:t>
            </a:r>
            <a:r>
              <a:rPr lang="ru-RU" dirty="0"/>
              <a:t>. Разноцветные элементы дорожки стимулируют развитие зрительного восприятия и внимания у ребенка.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4348" y="4993589"/>
            <a:ext cx="7168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Благодаря ярким цветам и различным текстурам элементов, дорожка привлекает внимание ребенка и помогает ему сосредоточиться на выполнении упражнений.</a:t>
            </a:r>
          </a:p>
        </p:txBody>
      </p:sp>
      <p:pic>
        <p:nvPicPr>
          <p:cNvPr id="1025" name="Picture 1" descr="C:\Users\Юля\Desktop\nJP0ug3x3B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432" y="1450663"/>
            <a:ext cx="3204411" cy="320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9703" y="1121228"/>
            <a:ext cx="447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Набор массажных мячиков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1646" y="5409331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Мячики с рельефной массажной поверхностью способствуют развитию мелкой моторики и тактильных ощущений.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883" y="1676399"/>
            <a:ext cx="8335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наборе 18 мячиков различных форм, различной текстуры и различных цветов. </a:t>
            </a:r>
          </a:p>
        </p:txBody>
      </p:sp>
      <p:pic>
        <p:nvPicPr>
          <p:cNvPr id="2049" name="Picture 1" descr="C:\Users\Юля\Desktop\UAzUYt8tWy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910" y="2265963"/>
            <a:ext cx="4047140" cy="303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602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SHaDow</cp:lastModifiedBy>
  <cp:revision>134</cp:revision>
  <dcterms:created xsi:type="dcterms:W3CDTF">2016-11-18T14:12:19Z</dcterms:created>
  <dcterms:modified xsi:type="dcterms:W3CDTF">2025-09-12T13:37:04Z</dcterms:modified>
</cp:coreProperties>
</file>