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8" r:id="rId3"/>
    <p:sldId id="262" r:id="rId4"/>
    <p:sldId id="279" r:id="rId5"/>
    <p:sldId id="264" r:id="rId6"/>
    <p:sldId id="280" r:id="rId7"/>
    <p:sldId id="266" r:id="rId8"/>
    <p:sldId id="281" r:id="rId9"/>
    <p:sldId id="269" r:id="rId10"/>
    <p:sldId id="282" r:id="rId11"/>
    <p:sldId id="268" r:id="rId12"/>
    <p:sldId id="283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96" y="1088570"/>
            <a:ext cx="1679499" cy="14756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5448" y="500743"/>
            <a:ext cx="647494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/>
          </a:p>
          <a:p>
            <a:pPr algn="ctr"/>
            <a:endParaRPr lang="ru-RU" sz="1100" b="1" dirty="0"/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ДЕПАРТАМЕНТ ОБРАЗОВАНИЯ ОРЛОВСКОЙ ОБЛАСТИ</a:t>
            </a:r>
            <a:br>
              <a:rPr lang="ru-RU" sz="1100" b="1" dirty="0"/>
            </a:br>
            <a:r>
              <a:rPr lang="ru-RU" sz="1100" b="1" dirty="0"/>
              <a:t>БЮДЖЕТНОЕ УЧРЕЖДЕНИЕ ОРЛОВСКОЙ ОБЛАСТИ</a:t>
            </a:r>
            <a:br>
              <a:rPr lang="ru-RU" sz="1100" b="1" dirty="0"/>
            </a:br>
            <a:r>
              <a:rPr lang="ru-RU" sz="1100" b="1" dirty="0"/>
              <a:t>ДЛЯ ДЕТЕЙ, НУЖДАЮЩИХСЯ В ПСИХОЛОГО-ПЕДАГОГИЧЕСКОЙ, МЕДИЦИНСКОЙ</a:t>
            </a:r>
          </a:p>
          <a:p>
            <a:pPr algn="ctr"/>
            <a:r>
              <a:rPr lang="ru-RU" sz="1100" b="1" dirty="0"/>
              <a:t> И СОЦИАЛЬНОЙ ПОМОЩИ</a:t>
            </a:r>
            <a:br>
              <a:rPr lang="ru-RU" sz="1100" b="1" dirty="0"/>
            </a:br>
            <a:r>
              <a:rPr lang="ru-RU" sz="1100" b="1" dirty="0"/>
              <a:t>«ОРЛОВСКИЙ РЕГИОНАЛЬНЫЙ ЦЕНТР ПСИХОЛОГО-ПЕДАГОГИЧЕСКОЙ,</a:t>
            </a:r>
          </a:p>
          <a:p>
            <a:pPr algn="ctr"/>
            <a:r>
              <a:rPr lang="ru-RU" sz="1100" b="1" dirty="0"/>
              <a:t> МЕДИЦИНСКОЙ И СОЦИАЛЬНОЙ ПОМОЩИ» (БУ ОО «ППМС-ЦЕНТР»)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6979" y="2710049"/>
            <a:ext cx="7983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Консультирование родителей по созданию коррекционно-развивающего пространства в домашних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87504" y="5369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Подготовила: учитель-дефектолог</a:t>
            </a:r>
          </a:p>
          <a:p>
            <a:pPr algn="r"/>
            <a:r>
              <a:rPr lang="ru-RU" dirty="0" err="1"/>
              <a:t>Скосарева</a:t>
            </a:r>
            <a:r>
              <a:rPr lang="ru-RU" dirty="0"/>
              <a:t> А.С.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3171" y="6389914"/>
            <a:ext cx="186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0032017\Desktop\ig1B16wn3s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72" y="1154535"/>
            <a:ext cx="7151914" cy="53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4443" y="3799113"/>
            <a:ext cx="526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Балансировочная доска </a:t>
            </a:r>
            <a:r>
              <a:rPr lang="ru-RU" sz="2800" b="1" dirty="0" err="1">
                <a:solidFill>
                  <a:srgbClr val="002060"/>
                </a:solidFill>
              </a:rPr>
              <a:t>Бильгоу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140" y="4319516"/>
            <a:ext cx="4018709" cy="25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9497" y="1055914"/>
            <a:ext cx="39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Балансировочная доска</a:t>
            </a:r>
          </a:p>
        </p:txBody>
      </p:sp>
      <p:pic>
        <p:nvPicPr>
          <p:cNvPr id="1026" name="Picture 2" descr="C:\Users\20032017\Desktop\sTh5v-P0ku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2" y="1841195"/>
            <a:ext cx="2604042" cy="19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032017\Desktop\XmheW7Ouhu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097" y="1774371"/>
            <a:ext cx="4472491" cy="19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84" y="1740987"/>
            <a:ext cx="4255502" cy="24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969" y="3785141"/>
            <a:ext cx="4216274" cy="28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3983" y="1273629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Занятия по программе задействуют все стороны, влияющие на возникновение новых нейронных связей в головном мозге: психологическую, дидактическую и инструментально-техническую. Упражнения стимулируют работу мозжечка, развивают когнитивные возможности, способность к обучению и улучшают эмоциональное состояние.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29" y="3883764"/>
            <a:ext cx="2747673" cy="27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94" y="1247751"/>
            <a:ext cx="2649335" cy="264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733" y="4014555"/>
            <a:ext cx="4122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Методику </a:t>
            </a:r>
            <a:r>
              <a:rPr lang="ru-RU" dirty="0" err="1"/>
              <a:t>Бильгоу</a:t>
            </a:r>
            <a:r>
              <a:rPr lang="ru-RU" dirty="0"/>
              <a:t> используют для всех детей с 3-х лет в качестве дополнительного развития и для детей с проблемами с поведением и обучением, координацией, с </a:t>
            </a:r>
            <a:r>
              <a:rPr lang="ru-RU" dirty="0" err="1"/>
              <a:t>гиперактивностью</a:t>
            </a:r>
            <a:r>
              <a:rPr lang="ru-RU" dirty="0"/>
              <a:t>, </a:t>
            </a:r>
            <a:r>
              <a:rPr lang="ru-RU" dirty="0" err="1"/>
              <a:t>аутическими</a:t>
            </a:r>
            <a:r>
              <a:rPr lang="ru-RU" dirty="0"/>
              <a:t> нарушениями.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101589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3831" y="2525061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171" y="3313088"/>
            <a:ext cx="73697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Сенсорне</a:t>
            </a:r>
            <a:r>
              <a:rPr lang="ru-RU" sz="2000" dirty="0"/>
              <a:t> развитие – это фундамент познавательной деятельности ребенка. Эта тема особенно актуальна, поскольку развитие </a:t>
            </a:r>
            <a:r>
              <a:rPr lang="ru-RU" sz="2000" dirty="0" err="1"/>
              <a:t>сенсорики</a:t>
            </a:r>
            <a:r>
              <a:rPr lang="ru-RU" sz="2000" dirty="0"/>
              <a:t> играет ключевую роль в формировании восприятия окружающего мира ребенком, способствует развитию мелкой моторики, координации движений, внимания и памяти. Именно сенсорное восприятие закладывает фундамент для дальнейшего интеллектуального и эмоционального развития ребенка.</a:t>
            </a:r>
          </a:p>
        </p:txBody>
      </p:sp>
      <p:pic>
        <p:nvPicPr>
          <p:cNvPr id="2051" name="Picture 3" descr="C:\Users\20032017\Desktop\нпгн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661" y="1151651"/>
            <a:ext cx="3892351" cy="19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4037" y="925286"/>
            <a:ext cx="601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Тактильная дорожка - игровой набор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924" y="1578429"/>
            <a:ext cx="4076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набор входит девять элементов в форме следов с различной поверхностью.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4222" y="5326452"/>
            <a:ext cx="7428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Модель может использоваться для профилактики плоскостопия, исправления осанки и походки.</a:t>
            </a:r>
          </a:p>
          <a:p>
            <a:pPr algn="ctr"/>
            <a:r>
              <a:rPr lang="ru-RU" sz="2000" dirty="0"/>
              <a:t>Изделие обладает эффектом точечного массажа.</a:t>
            </a:r>
          </a:p>
        </p:txBody>
      </p:sp>
      <p:sp>
        <p:nvSpPr>
          <p:cNvPr id="9218" name="AutoShape 2" descr="https://sun9-63.userapi.com/impg/4JSgtTHjiaRAyXI58LfX-oAE_2OJITD3WUluDw/50wdltMeCn0.jpg?size=2560x2560&amp;quality=95&amp;sign=51040ff40bf813a642f9a13037d89ee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sun9-63.userapi.com/impg/4JSgtTHjiaRAyXI58LfX-oAE_2OJITD3WUluDw/50wdltMeCn0.jpg?size=2560x2560&amp;quality=95&amp;sign=51040ff40bf813a642f9a13037d89ee3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Юля\Desktop\50wdltMeCn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034" y="2731501"/>
            <a:ext cx="2401865" cy="2401865"/>
          </a:xfrm>
          <a:prstGeom prst="rect">
            <a:avLst/>
          </a:prstGeom>
          <a:noFill/>
        </p:spPr>
      </p:pic>
      <p:pic>
        <p:nvPicPr>
          <p:cNvPr id="8" name="Picture 3" descr="C:\Users\Юля\Desktop\KFz3jx0gRm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450" y="1940519"/>
            <a:ext cx="2428579" cy="323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032017\Desktop\iOriisT6H6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804" y="1518314"/>
            <a:ext cx="6904869" cy="39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7742" y="1121228"/>
            <a:ext cx="404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Сенсорная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тропа для ног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453" y="164374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Сенсорная тропа представляет собой мягкий настил-дорожку, к которой сверху прикреплены мешочки с  разными наполнителями.</a:t>
            </a:r>
          </a:p>
        </p:txBody>
      </p:sp>
      <p:pic>
        <p:nvPicPr>
          <p:cNvPr id="7169" name="Picture 1" descr="C:\Users\Юля\Desktop\PMQ2aOUSch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686" y="1926080"/>
            <a:ext cx="2570983" cy="28629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14692" y="4952690"/>
            <a:ext cx="3719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Сенсорная тропа предназначена для стимуляции нервных окончаний на стопах, развития опорно-двигательного аппарата, повышения чувствительности ног. </a:t>
            </a:r>
          </a:p>
        </p:txBody>
      </p:sp>
      <p:pic>
        <p:nvPicPr>
          <p:cNvPr id="11" name="Picture 1" descr="C:\Users\Юля\Desktop\Ws_PgT76IA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71" y="3026228"/>
            <a:ext cx="3216533" cy="3452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032017\Desktop\W3wIFugq93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3354">
            <a:off x="658606" y="1699008"/>
            <a:ext cx="3503731" cy="20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20032017\Desktop\Fg95ZHY4T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6977">
            <a:off x="6044301" y="1601093"/>
            <a:ext cx="2441135" cy="25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0032017\Desktop\0Ay3KnRcWJ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0036">
            <a:off x="511800" y="4082898"/>
            <a:ext cx="3556203" cy="20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0032017\Desktop\X_qRqQ7b6u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1722">
            <a:off x="5013238" y="4298741"/>
            <a:ext cx="3644723" cy="20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7763" y="128451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Тактильная дорожка 210*40 см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Тактильная дорожка эконом 210*40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Тактильная дорожка «</a:t>
            </a:r>
            <a:r>
              <a:rPr lang="ru-RU" sz="2000" b="1" dirty="0" err="1">
                <a:solidFill>
                  <a:srgbClr val="002060"/>
                </a:solidFill>
              </a:rPr>
              <a:t>Зиг-Заг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615" y="5464629"/>
            <a:ext cx="8161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Дорожки предназначены для ходьбы по разнородным покрытиям. Развивают у детей навыки осязания и учат улавливать различия между теплым и холодным, шершавым и гладким, мягким и твердым, упругим и жестким. </a:t>
            </a:r>
          </a:p>
        </p:txBody>
      </p:sp>
      <p:pic>
        <p:nvPicPr>
          <p:cNvPr id="5121" name="Picture 1" descr="C:\Users\Юля\Desktop\R6-pk0V-tC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314" y="2415534"/>
            <a:ext cx="2198230" cy="2930973"/>
          </a:xfrm>
          <a:prstGeom prst="rect">
            <a:avLst/>
          </a:prstGeom>
          <a:noFill/>
        </p:spPr>
      </p:pic>
      <p:pic>
        <p:nvPicPr>
          <p:cNvPr id="5122" name="Picture 2" descr="C:\Users\Юля\Desktop\ffaeABvmFNk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22" y="2467139"/>
            <a:ext cx="2205637" cy="2940849"/>
          </a:xfrm>
          <a:prstGeom prst="rect">
            <a:avLst/>
          </a:prstGeom>
          <a:noFill/>
        </p:spPr>
      </p:pic>
      <p:pic>
        <p:nvPicPr>
          <p:cNvPr id="8" name="Picture 1" descr="C:\Users\Юля\Desktop\lu012oMhQj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614" y="2420524"/>
            <a:ext cx="2180963" cy="290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032017\Desktop\NxK1zj6fF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28" y="1513114"/>
            <a:ext cx="7783573" cy="45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9703" y="1317171"/>
            <a:ext cx="447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Набор массажных мячиков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1646" y="5660571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Мячики с рельефной массажной поверхностью способствуют развитию мелкой моторики и тактильных ощущений.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883" y="1886608"/>
            <a:ext cx="8335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наборе 18 мячиков различных форм, различной текстуры и различных цветов. </a:t>
            </a:r>
          </a:p>
        </p:txBody>
      </p:sp>
      <p:pic>
        <p:nvPicPr>
          <p:cNvPr id="2049" name="Picture 1" descr="C:\Users\Юля\Desktop\UAzUYt8tWy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796" y="2440135"/>
            <a:ext cx="4047140" cy="3035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343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SHaDow</cp:lastModifiedBy>
  <cp:revision>164</cp:revision>
  <dcterms:created xsi:type="dcterms:W3CDTF">2016-11-18T14:12:19Z</dcterms:created>
  <dcterms:modified xsi:type="dcterms:W3CDTF">2025-09-12T13:40:15Z</dcterms:modified>
</cp:coreProperties>
</file>