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312" r:id="rId5"/>
    <p:sldId id="313" r:id="rId6"/>
    <p:sldId id="326" r:id="rId7"/>
    <p:sldId id="325" r:id="rId8"/>
    <p:sldId id="299" r:id="rId9"/>
    <p:sldId id="300" r:id="rId10"/>
    <p:sldId id="301" r:id="rId11"/>
    <p:sldId id="302" r:id="rId12"/>
    <p:sldId id="315" r:id="rId13"/>
    <p:sldId id="317" r:id="rId14"/>
    <p:sldId id="316" r:id="rId15"/>
    <p:sldId id="303" r:id="rId16"/>
    <p:sldId id="304" r:id="rId17"/>
    <p:sldId id="305" r:id="rId18"/>
    <p:sldId id="318" r:id="rId19"/>
    <p:sldId id="306" r:id="rId20"/>
    <p:sldId id="307" r:id="rId21"/>
    <p:sldId id="331" r:id="rId22"/>
    <p:sldId id="333" r:id="rId23"/>
    <p:sldId id="327" r:id="rId24"/>
    <p:sldId id="328" r:id="rId25"/>
    <p:sldId id="329" r:id="rId26"/>
    <p:sldId id="308" r:id="rId27"/>
    <p:sldId id="319" r:id="rId28"/>
    <p:sldId id="320" r:id="rId29"/>
    <p:sldId id="321" r:id="rId30"/>
    <p:sldId id="324" r:id="rId31"/>
    <p:sldId id="323" r:id="rId32"/>
    <p:sldId id="273" r:id="rId33"/>
    <p:sldId id="2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FFF"/>
    <a:srgbClr val="8AC2FA"/>
    <a:srgbClr val="CA95F5"/>
    <a:srgbClr val="B66EF2"/>
    <a:srgbClr val="9C5BCD"/>
    <a:srgbClr val="F1A5EA"/>
    <a:srgbClr val="EA7ADF"/>
    <a:srgbClr val="FDFD8D"/>
    <a:srgbClr val="A3F878"/>
    <a:srgbClr val="E45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31640" y="1484784"/>
            <a:ext cx="1296144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42918"/>
            <a:ext cx="8280920" cy="2286016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150000"/>
              </a:lnSpc>
            </a:pPr>
            <a:br>
              <a:rPr lang="ru-RU" sz="2400" dirty="0">
                <a:latin typeface="Times New Roman"/>
                <a:ea typeface="Times New Roman"/>
              </a:rPr>
            </a:br>
            <a:br>
              <a:rPr lang="ru-RU" sz="2400" dirty="0">
                <a:latin typeface="Times New Roman"/>
                <a:ea typeface="Times New Roman"/>
              </a:rPr>
            </a:br>
            <a:br>
              <a:rPr lang="ru-RU" sz="2400" dirty="0">
                <a:latin typeface="Times New Roman"/>
                <a:ea typeface="Times New Roman"/>
              </a:rPr>
            </a:br>
            <a:br>
              <a:rPr lang="ru-RU" sz="2400" dirty="0">
                <a:latin typeface="Times New Roman"/>
                <a:ea typeface="Times New Roman"/>
              </a:rPr>
            </a:br>
            <a:br>
              <a:rPr lang="ru-RU" sz="2400" dirty="0">
                <a:latin typeface="Times New Roman"/>
                <a:ea typeface="Times New Roman"/>
              </a:rPr>
            </a:b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	</a:t>
            </a:r>
            <a:r>
              <a:rPr lang="ru-RU" sz="2000" b="1" dirty="0">
                <a:solidFill>
                  <a:srgbClr val="00B050"/>
                </a:solidFill>
                <a:latin typeface="Times New Roman"/>
                <a:ea typeface="Times New Roman"/>
              </a:rPr>
              <a:t>ИСПОЛЬЗОВАНИЕ РЕСУРСОВ СПЕЦИАЛЬНО СОЗДАННОЙ   	РАЗВИВАЮЩЕЙ ПРЕДМЕТНО-ПРАКТИЧЕСКОЙ ВНЕШНЕЙ 	СРЕДЫ, КАК ДОПОЛНИТЕЛЬНОЕ СРЕДСТВО КОМПЕНСАЦИИ 	ОБЩЕЙ И РЕЧЕВОЙ НЕДОСТАТОЧНОСТИ У ДЕТЕЙ С ОВЗ</a:t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214950"/>
            <a:ext cx="3278108" cy="785818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учитель-логопед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Емельянова В.В.</a:t>
            </a:r>
          </a:p>
          <a:p>
            <a:endParaRPr lang="ru-RU" dirty="0"/>
          </a:p>
        </p:txBody>
      </p:sp>
      <p:pic>
        <p:nvPicPr>
          <p:cNvPr id="5" name="Рисунок 4" descr="эмблема центр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642918"/>
            <a:ext cx="1428760" cy="1212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430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г.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УЧРЕЖДЕНИЕ ОРЛОВСКОЙ ОБЛАСТИ ДЛЯ ДЕТЕЙ,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НУЖДАЮЩИХСЯ В ПСИХОЛОГО-ПЕДАГОГИЧЕСКОЙ,  МЕДИЦИНСКОЙ И СОЦИАЛЬНОЙ ПОМОЩИ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«ОРЛОВСКИЙ РЕГИОНАЛЬНЫЙ ЦЕНТР ПСИХОЛОГО-ПЕДАГОГИЧЕСКОЙ, МЕДИЦИНСКОЙ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И СОЦИАЛЬНОЙ ПОМОЩИ» (БУ ОО «ППМС-ЦЕНТР»)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4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папка новая для фото\игра с прищепк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71480"/>
            <a:ext cx="4463486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апка новая для фото\прищепкиипинце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571480"/>
            <a:ext cx="4143404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0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овая папка 2025\Астахов овощи-фрукты играсприщепк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42" y="1000108"/>
            <a:ext cx="4107882" cy="54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 2025\Гаврилин игра с прищепками по цвета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711" y="1000108"/>
            <a:ext cx="4087047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5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 2025\Нелюбовасъедобное-несъедоб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я папка 2025\играсъедобное-несъедобно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3185"/>
            <a:ext cx="4038600" cy="30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0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овая папка 2025\Астахов игра с прищепками геом фигур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овая папка 2025\Астахов игра с прищепками поцвета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6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инструментов</a:t>
            </a:r>
          </a:p>
        </p:txBody>
      </p:sp>
      <p:pic>
        <p:nvPicPr>
          <p:cNvPr id="3074" name="Picture 2" descr="E:\папка новая для фото\инструмен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3894302" cy="51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апка новая для фото\пласт.шуруп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3872933" cy="51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7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Банчемс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с разными поверхностями</a:t>
            </a:r>
          </a:p>
        </p:txBody>
      </p:sp>
      <p:pic>
        <p:nvPicPr>
          <p:cNvPr id="1026" name="Picture 2" descr="F:\папка новая для фото\конструктор Банчем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143116"/>
            <a:ext cx="3429024" cy="3547717"/>
          </a:xfrm>
          <a:prstGeom prst="rect">
            <a:avLst/>
          </a:prstGeom>
          <a:noFill/>
        </p:spPr>
      </p:pic>
      <p:pic>
        <p:nvPicPr>
          <p:cNvPr id="1027" name="Picture 3" descr="F:\папка новая для фото\мяч с разповерхностям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643182"/>
            <a:ext cx="3980364" cy="3338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массажный шарик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Мялка 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антистресс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Шнуровка</a:t>
            </a:r>
          </a:p>
        </p:txBody>
      </p:sp>
      <p:pic>
        <p:nvPicPr>
          <p:cNvPr id="2050" name="Picture 2" descr="F:\папка новая для фото\мял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3965740" cy="4286280"/>
          </a:xfrm>
          <a:prstGeom prst="rect">
            <a:avLst/>
          </a:prstGeom>
          <a:noFill/>
        </p:spPr>
      </p:pic>
      <p:pic>
        <p:nvPicPr>
          <p:cNvPr id="2051" name="Picture 3" descr="F:\папка новая для фото\шнуров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00240"/>
            <a:ext cx="4334875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мячики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 с разными поверхностями</a:t>
            </a:r>
          </a:p>
        </p:txBody>
      </p:sp>
      <p:pic>
        <p:nvPicPr>
          <p:cNvPr id="4098" name="Picture 2" descr="E:\Новая папка 2025\мячи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4210080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Новая папка 2025\мячи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857364"/>
            <a:ext cx="4209485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1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Свистки, свистулька, свирель, «язык»-гудок</a:t>
            </a:r>
          </a:p>
        </p:txBody>
      </p:sp>
      <p:pic>
        <p:nvPicPr>
          <p:cNvPr id="3074" name="Picture 2" descr="F:\папка новая для фото\свистоксвирельсвистуль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20" y="2000240"/>
            <a:ext cx="4265180" cy="3571900"/>
          </a:xfrm>
          <a:prstGeom prst="rect">
            <a:avLst/>
          </a:prstGeom>
          <a:noFill/>
        </p:spPr>
      </p:pic>
      <p:pic>
        <p:nvPicPr>
          <p:cNvPr id="3075" name="Picture 3" descr="F:\папка новая для фото\свисток-язы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500174"/>
            <a:ext cx="407183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развития мелкой моторики пальцев рук: игра «Футбол», юла, цветные прищепки</a:t>
            </a:r>
          </a:p>
        </p:txBody>
      </p:sp>
      <p:pic>
        <p:nvPicPr>
          <p:cNvPr id="4098" name="Picture 2" descr="F:\папка новая для фото\футбо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21" y="1785926"/>
            <a:ext cx="4294249" cy="4000528"/>
          </a:xfrm>
          <a:prstGeom prst="rect">
            <a:avLst/>
          </a:prstGeom>
          <a:noFill/>
        </p:spPr>
      </p:pic>
      <p:pic>
        <p:nvPicPr>
          <p:cNvPr id="4099" name="Picture 3" descr="F:\папка новая для фото\цв.прищепкису-джокюл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46" y="1244312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endParaRPr lang="ru-RU" b="1" dirty="0"/>
          </a:p>
          <a:p>
            <a:pPr algn="just">
              <a:spcAft>
                <a:spcPts val="1200"/>
              </a:spcAft>
            </a:pPr>
            <a:r>
              <a:rPr lang="ru-RU" b="1" dirty="0"/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Коррекционно-развивающая среда</a:t>
            </a:r>
            <a:r>
              <a:rPr lang="ru-RU" sz="3200" b="1" dirty="0">
                <a:solidFill>
                  <a:srgbClr val="010101"/>
                </a:solidFill>
                <a:latin typeface="Times New Roman"/>
                <a:ea typeface="Times New Roman"/>
              </a:rPr>
              <a:t> </a:t>
            </a:r>
            <a:r>
              <a:rPr lang="ru-RU" sz="3200" dirty="0">
                <a:solidFill>
                  <a:srgbClr val="010101"/>
                </a:solidFill>
                <a:latin typeface="Times New Roman"/>
                <a:ea typeface="Times New Roman"/>
              </a:rPr>
              <a:t>– это специально организованное пространство, обеспечивающее не только коррекцию и компенсацию нарушенных функций, адаптацию и социализацию ребенка с ограниченными возможностями здоровья, но и направлено на развитие личности ребенка.</a:t>
            </a:r>
            <a:endParaRPr lang="ru-RU" sz="3200" dirty="0"/>
          </a:p>
          <a:p>
            <a:endParaRPr lang="ru-RU" dirty="0"/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60647"/>
            <a:ext cx="7643866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i="1" dirty="0"/>
          </a:p>
          <a:p>
            <a:pPr algn="ctr" fontAlgn="base">
              <a:lnSpc>
                <a:spcPct val="115000"/>
              </a:lnSpc>
              <a:spcAft>
                <a:spcPts val="1125"/>
              </a:spcAft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1125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«Дети должны жить в мире красоты, игры, сказки, музыки, фантазии, творчества. Этот мир должен окружать ребёнка…» 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/В.Сухомлинский/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82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развития мелкой моторики пальцев рук: пластмассовый конструктор, решетка, декоративные цветные камешки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папка 2025\пособия центра\BLA1plUfTk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357430"/>
            <a:ext cx="3500462" cy="40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папка 2025\пособия центра\-KsGJzF4dx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177670"/>
            <a:ext cx="3571900" cy="455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67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развития мелкой моторики пальцев рук: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поп-ит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антистресс-браслет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571612"/>
            <a:ext cx="5000660" cy="509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01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b="1" dirty="0">
                <a:latin typeface="Times New Roman"/>
              </a:rPr>
            </a:br>
            <a:br>
              <a:rPr lang="ru-RU" b="1" dirty="0">
                <a:latin typeface="Times New Roman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/>
              </a:rPr>
              <a:t>Трафареты, спичечная мозаика, картонные </a:t>
            </a:r>
            <a:br>
              <a:rPr lang="ru-RU" sz="2700" b="1" dirty="0">
                <a:solidFill>
                  <a:srgbClr val="002060"/>
                </a:solidFill>
                <a:latin typeface="Times New Roman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/>
              </a:rPr>
              <a:t>трафареты букв</a:t>
            </a:r>
            <a:br>
              <a:rPr lang="ru-RU" b="1" dirty="0">
                <a:latin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Canon PowerShot A1000 IS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57356" y="1785926"/>
            <a:ext cx="6400816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7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b="1" dirty="0">
                <a:solidFill>
                  <a:srgbClr val="002060"/>
                </a:solidFill>
                <a:latin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Работа с природным материалом морская галька, ракушки</a:t>
            </a:r>
            <a:br>
              <a:rPr lang="ru-RU" sz="2400" b="1" dirty="0">
                <a:solidFill>
                  <a:srgbClr val="002060"/>
                </a:solidFill>
                <a:latin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Canon PowerShot A1000 IS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0232" y="1500174"/>
            <a:ext cx="6139808" cy="50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14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2400" b="1" dirty="0">
                <a:solidFill>
                  <a:srgbClr val="002060"/>
                </a:solidFill>
                <a:latin typeface="Times New Roman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Пособие для развития мелкой моторики и тактильной памяти</a:t>
            </a:r>
            <a:br>
              <a:rPr lang="ru-RU" sz="2400" b="1" dirty="0">
                <a:solidFill>
                  <a:srgbClr val="002060"/>
                </a:solidFill>
                <a:latin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Canon PowerShot A1000 IS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7422" y="1785926"/>
            <a:ext cx="6186502" cy="46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7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обучающая игра «Часы-календарь»: развитие представлений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временах года, месяцах, днях недели</a:t>
            </a:r>
          </a:p>
        </p:txBody>
      </p:sp>
      <p:pic>
        <p:nvPicPr>
          <p:cNvPr id="5122" name="Picture 2" descr="F:\папка новая для фото\рядоговор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036964"/>
            <a:ext cx="6079743" cy="457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обучающая игра «Часы-календарь»: развитие представлений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временах года, месяцах, днях недели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E:\Новая папка 2025\календа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090132"/>
            <a:ext cx="6000792" cy="45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80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обучающая игра «Часы-календарь»: развитие представлений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временах года, месяцах, днях недели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E:\Новая папка 2025\календарь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001021"/>
            <a:ext cx="6072230" cy="45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4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кинетического песка</a:t>
            </a:r>
          </a:p>
        </p:txBody>
      </p:sp>
      <p:pic>
        <p:nvPicPr>
          <p:cNvPr id="9218" name="Picture 2" descr="E:\Новая папка 2025\Альянова кинпес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3929090" cy="47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Новая папка 2025\Альянова кинпесок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714488"/>
            <a:ext cx="3752258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0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кинетического песка</a:t>
            </a:r>
          </a:p>
        </p:txBody>
      </p:sp>
      <p:pic>
        <p:nvPicPr>
          <p:cNvPr id="12290" name="Picture 2" descr="E:\Новая папка 2025\Астаховлеп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Новая папка 2025\Астаховлепит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3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ресурсов специально созданной развивающей предметно-практической внешней среды как дополнительного средства компенсации общей и речевой недостаточности у детей с ОВЗ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позволяет: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Сформировать фонетико-фонематическое восприятие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Например, на логопедических занятиях можно использовать аудио записи звуков природы.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Сформировать правильное звукопроизношение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Специально созданная среда служит дополнительным средством на этапе подготовки органов артикуляции к усвоению фонем родного языка. Например, дыхательные упражнения «Понюхай цветок», «Подуй в рожок», «Подуй на пёрышко», артикуляционные упражнения «Птенцы», «Рыбы». 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965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Новая папка 2025\лепкакинпес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142984"/>
            <a:ext cx="5984617" cy="52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74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332656"/>
            <a:ext cx="7848872" cy="61206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образом,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спользование ресурсов специально созданной развивающей предметно-практической внешней среды как дополнительного средства компенсации общей и речевой недостаточности у детей с ОВЗ способствует адекватному вхождению ребенка в общественную среду на каждом этапе возрастного становления, является вспомогательным средством приобретения необходимых социально-адаптивных знаний, навыков и умений, расширению коммуникативного и социального опыта, развитию речи.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91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3412" y="249289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6105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0" lvl="0">
              <a:lnSpc>
                <a:spcPct val="1500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Сформировать лексико-грамматические категории русского языка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Специально организованная среда позволяет реализовать принцип наглядности, что ускоряет развитие восприятия и осознания речи детьми, так как речь приобретает практическую направленность. Например, при изучении лексической темы «Посуда» предметный словарь детей пополняется на наглядном материале, используя набор «Повар».  </a:t>
            </a:r>
            <a:endParaRPr lang="ru-RU" sz="1600" dirty="0">
              <a:ea typeface="Calibri"/>
              <a:cs typeface="Times New Roman"/>
            </a:endParaRPr>
          </a:p>
          <a:p>
            <a:pPr marL="0" lvl="0">
              <a:lnSpc>
                <a:spcPct val="1500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Сформировать связную речь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Созданная среда позволяет активно использовать и закреплять освоенные лексические и синтаксические средства, направленные на определение объекта, его признаков, образные средства языка: эпитеты, метафоры, сравнения.  </a:t>
            </a:r>
            <a:endParaRPr lang="ru-RU" sz="1600" dirty="0">
              <a:ea typeface="Calibri"/>
              <a:cs typeface="Times New Roman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6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000" b="1" dirty="0">
                <a:solidFill>
                  <a:srgbClr val="181818"/>
                </a:solidFill>
                <a:latin typeface="Times New Roman"/>
                <a:ea typeface="Times New Roman"/>
              </a:rPr>
            </a:br>
            <a:br>
              <a:rPr lang="ru-RU" sz="2000" b="1" dirty="0">
                <a:solidFill>
                  <a:srgbClr val="181818"/>
                </a:solidFill>
                <a:latin typeface="Times New Roman"/>
                <a:ea typeface="Times New Roman"/>
              </a:rPr>
            </a:br>
            <a:br>
              <a:rPr lang="ru-RU" sz="2000" b="1" dirty="0">
                <a:solidFill>
                  <a:srgbClr val="181818"/>
                </a:solidFill>
                <a:latin typeface="Times New Roman"/>
                <a:ea typeface="Times New Roman"/>
              </a:rPr>
            </a:br>
            <a:br>
              <a:rPr lang="ru-RU" sz="2000" b="1" dirty="0">
                <a:solidFill>
                  <a:srgbClr val="181818"/>
                </a:solidFill>
                <a:latin typeface="Times New Roman"/>
                <a:ea typeface="Times New Roman"/>
              </a:rPr>
            </a:br>
            <a:br>
              <a:rPr lang="ru-RU" sz="2000" b="1" dirty="0">
                <a:solidFill>
                  <a:srgbClr val="181818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Ресурсы специально созданной развивающей предметно-практической внешней среды, как дополнительное средство компенсации общей и речевой недостаточности у детей с ОВЗ» (из опыта работы БУ ОО ПМСС-центра г.Орла)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развивающий планшет, «умная» игрушка для развития у ребенка исследовательской деятельности и познавательных процессов (играем и развиваемся по методике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714620"/>
            <a:ext cx="4276904" cy="372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14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Растягивание и надевание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резиночек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гвоздики-это отличная сенсорная «зарядка» для пальчиков.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 подходит для детей с 3 лет, дошкольников и школьников младших классов.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142984"/>
            <a:ext cx="3974616" cy="526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89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«Доктор»</a:t>
            </a:r>
          </a:p>
        </p:txBody>
      </p:sp>
      <p:pic>
        <p:nvPicPr>
          <p:cNvPr id="2050" name="Picture 2" descr="E:\папка новая для фото\докт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апка новая для фото\доктор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9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«Повар»</a:t>
            </a:r>
          </a:p>
        </p:txBody>
      </p:sp>
      <p:pic>
        <p:nvPicPr>
          <p:cNvPr id="3074" name="Picture 2" descr="E:\папка новая для фото\кулина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3101727" cy="51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апка новая для фото\кулинар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452196"/>
            <a:ext cx="3885741" cy="51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1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«Замочки,  молнии,  крючочки»</a:t>
            </a:r>
          </a:p>
        </p:txBody>
      </p:sp>
      <p:pic>
        <p:nvPicPr>
          <p:cNvPr id="1027" name="Picture 3" descr="E:\папка новая для фото\зам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4214842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папка новая для фото\молниикрюч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361" y="1643050"/>
            <a:ext cx="4156798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46291"/>
      </p:ext>
    </p:extLst>
  </p:cSld>
  <p:clrMapOvr>
    <a:masterClrMapping/>
  </p:clrMapOvr>
</p:sld>
</file>

<file path=ppt/theme/theme1.xml><?xml version="1.0" encoding="utf-8"?>
<a:theme xmlns:a="http://schemas.openxmlformats.org/drawingml/2006/main" name="Паз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Пазлы</Template>
  <TotalTime>1481</TotalTime>
  <Words>697</Words>
  <Application>Microsoft Office PowerPoint</Application>
  <PresentationFormat>Экран (4:3)</PresentationFormat>
  <Paragraphs>54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Пазлы</vt:lpstr>
      <vt:lpstr>Специальное оформление</vt:lpstr>
      <vt:lpstr>       ИСПОЛЬЗОВАНИЕ РЕСУРСОВ СПЕЦИАЛЬНО СОЗДАННОЙ    РАЗВИВАЮЩЕЙ ПРЕДМЕТНО-ПРАКТИЧЕСКОЙ ВНЕШНЕЙ  СРЕДЫ, КАК ДОПОЛНИТЕЛЬНОЕ СРЕДСТВО КОМПЕНСАЦИИ  ОБЩЕЙ И РЕЧЕВОЙ НЕДОСТАТОЧНОСТИ У ДЕТЕЙ С ОВЗ </vt:lpstr>
      <vt:lpstr>Презентация PowerPoint</vt:lpstr>
      <vt:lpstr>    Использование ресурсов специально созданной развивающей предметно-практической внешней среды как дополнительного средства компенсации общей и речевой недостаточности у детей с ОВЗ позволяет: </vt:lpstr>
      <vt:lpstr>Презентация PowerPoint</vt:lpstr>
      <vt:lpstr>     Ресурсы специально созданной развивающей предметно-практической внешней среды, как дополнительное средство компенсации общей и речевой недостаточности у детей с ОВЗ» (из опыта работы БУ ОО ПМСС-центра г.Орла) </vt:lpstr>
      <vt:lpstr>Презентация PowerPoint</vt:lpstr>
      <vt:lpstr> Набор «Доктор»</vt:lpstr>
      <vt:lpstr> Набор «Повар»</vt:lpstr>
      <vt:lpstr> Пособия «Замочки,  молнии,  крючочки»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Набор инструментов</vt:lpstr>
      <vt:lpstr> Конструктор «Банчемс» Мяч с разными поверхностями</vt:lpstr>
      <vt:lpstr>  Су-джок – массажный шарик Мялка – антистресс Шнуровка</vt:lpstr>
      <vt:lpstr>  Тактильные мячики Мячи с разными поверхностями</vt:lpstr>
      <vt:lpstr> Свистки, свистулька, свирель, «язык»-гудок</vt:lpstr>
      <vt:lpstr> Пособия для развития мелкой моторики пальцев рук: игра «Футбол», юла, цветные прищепки</vt:lpstr>
      <vt:lpstr>   Пособия для развития мелкой моторики пальцев рук: пластмассовый конструктор, решетка, декоративные цветные камешки </vt:lpstr>
      <vt:lpstr> Пособия для развития мелкой моторики пальцев рук: поп-ит, антистресс-браслет</vt:lpstr>
      <vt:lpstr>  Трафареты, спичечная мозаика, картонные  трафареты букв </vt:lpstr>
      <vt:lpstr> Работа с природным материалом морская галька, ракушки </vt:lpstr>
      <vt:lpstr>  Пособие для развития мелкой моторики и тактильной памяти </vt:lpstr>
      <vt:lpstr>  Интерактивная обучающая игра «Часы-календарь»: развитие представлений  о временах года, месяцах, днях недели</vt:lpstr>
      <vt:lpstr>   Интерактивная обучающая игра «Часы-календарь»: развитие представлений  о временах года, месяцах, днях недели</vt:lpstr>
      <vt:lpstr>  Интерактивная обучающая игра «Часы-календарь»: развитие представлений  о временах года, месяцах, днях недели</vt:lpstr>
      <vt:lpstr> Лепка из кинетического песка</vt:lpstr>
      <vt:lpstr> Лепка из кинетического песка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предметно-пространственной среды  в группах раннего возраста (от 1 до 3 лет)</dc:title>
  <dc:creator>Галочка</dc:creator>
  <cp:lastModifiedBy>SHaDow</cp:lastModifiedBy>
  <cp:revision>243</cp:revision>
  <dcterms:created xsi:type="dcterms:W3CDTF">2019-06-15T09:27:54Z</dcterms:created>
  <dcterms:modified xsi:type="dcterms:W3CDTF">2025-09-09T10:39:01Z</dcterms:modified>
</cp:coreProperties>
</file>