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0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831D-A4A8-4F84-9309-7FCCC4986FE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8B88-1620-42E8-8BBB-AD9DEC91B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pmsorel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ppms.orel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эмблема цен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" y="266700"/>
            <a:ext cx="2749038" cy="241530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14678" y="428603"/>
            <a:ext cx="5795972" cy="3571901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97000B"/>
                </a:solidFill>
              </a:rPr>
              <a:t/>
            </a:r>
            <a:br>
              <a:rPr lang="ru-RU" sz="2200" b="1" dirty="0" smtClean="0">
                <a:solidFill>
                  <a:srgbClr val="97000B"/>
                </a:solidFill>
              </a:rPr>
            </a:br>
            <a:r>
              <a:rPr lang="ru-RU" sz="2200" b="1" dirty="0" smtClean="0">
                <a:solidFill>
                  <a:srgbClr val="97000B"/>
                </a:solidFill>
              </a:rPr>
              <a:t/>
            </a:r>
            <a:br>
              <a:rPr lang="ru-RU" sz="2200" b="1" dirty="0" smtClean="0">
                <a:solidFill>
                  <a:srgbClr val="97000B"/>
                </a:solidFill>
              </a:rPr>
            </a:br>
            <a:r>
              <a:rPr lang="ru-RU" sz="2200" b="1" dirty="0" smtClean="0">
                <a:solidFill>
                  <a:srgbClr val="97000B"/>
                </a:solidFill>
              </a:rPr>
              <a:t/>
            </a:r>
            <a:br>
              <a:rPr lang="ru-RU" sz="2200" b="1" dirty="0" smtClean="0">
                <a:solidFill>
                  <a:srgbClr val="97000B"/>
                </a:solidFill>
              </a:rPr>
            </a:br>
            <a:r>
              <a:rPr lang="ru-RU" sz="2200" b="1" dirty="0" smtClean="0">
                <a:solidFill>
                  <a:srgbClr val="97000B"/>
                </a:solidFill>
              </a:rPr>
              <a:t>Мероприятия по раннему выявлению незаконного потребления наркотических средств и психотропных веществ </a:t>
            </a:r>
            <a:r>
              <a:rPr lang="ru-RU" b="1" dirty="0" smtClean="0">
                <a:solidFill>
                  <a:srgbClr val="97000B"/>
                </a:solidFill>
              </a:rPr>
              <a:t/>
            </a:r>
            <a:br>
              <a:rPr lang="ru-RU" b="1" dirty="0" smtClean="0">
                <a:solidFill>
                  <a:srgbClr val="97000B"/>
                </a:solidFill>
              </a:rPr>
            </a:br>
            <a:r>
              <a:rPr lang="ru-RU" sz="40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Социально-психологическое</a:t>
            </a:r>
            <a:r>
              <a:rPr lang="ru-RU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 тестирование обучающихся образовательных организаций</a:t>
            </a:r>
            <a:endParaRPr lang="ru-RU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786322"/>
            <a:ext cx="8220103" cy="159542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5500" b="1" dirty="0" smtClean="0">
                <a:solidFill>
                  <a:srgbClr val="002060"/>
                </a:solidFill>
              </a:rPr>
              <a:t>Социальный педагог БУ ОО «</a:t>
            </a:r>
            <a:r>
              <a:rPr lang="ru-RU" sz="5500" b="1" dirty="0" err="1" smtClean="0">
                <a:solidFill>
                  <a:srgbClr val="002060"/>
                </a:solidFill>
              </a:rPr>
              <a:t>ППМС-центр</a:t>
            </a:r>
            <a:r>
              <a:rPr lang="ru-RU" sz="5500" b="1" dirty="0" smtClean="0">
                <a:solidFill>
                  <a:srgbClr val="002060"/>
                </a:solidFill>
              </a:rPr>
              <a:t>» Ю.М. Кожина</a:t>
            </a:r>
            <a:endParaRPr lang="ru-RU" sz="5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5" y="142875"/>
            <a:ext cx="8572499" cy="8667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7000B"/>
                </a:solidFill>
              </a:rPr>
              <a:t>Внедрение СПТ в образовательной организации</a:t>
            </a:r>
            <a:endParaRPr lang="ru-RU" sz="3200" b="1" dirty="0">
              <a:solidFill>
                <a:srgbClr val="97000B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0975" y="885825"/>
            <a:ext cx="8763001" cy="569595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Издать приказ о проведении тестирования (назначить ответственного, сроки, определить возрастную группу обучающихся, подлежащих СПТ, создать комиссию).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Обеспечить обмен оперативной информацией с куратором по проведению тестирования.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Провести разъяснительную работу о цели, особенностях процедуры, роли в воспитательном процессе СПТ на собрании педагогического коллектива.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Включить проведение СПТ в план воспитательной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Провести разъяснительную работу о процедуре тестирования на классных и родительских собраниях.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Получить добровольные информированные согласия.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Утвердить поименные списки обучающихся на основе информированных согласий, присвоить фамилиям коды.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Утвердить график проведения тестирования по классам.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Подготовить бланки вопросов и бланки ответов.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Организовать и провести тестирование с использование ЕМ СПТ.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Обеспечить конфиденциальность и невозможность несанкционированного доступа при хранении и использовании документов  и персональных данных (списков и кодов обучающихся, добровольных информированных согласий).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Группировка материалов тестирования (бланков или заполненных таблиц в  </a:t>
            </a:r>
            <a:r>
              <a:rPr lang="en-US" sz="5600" b="1" dirty="0" smtClean="0"/>
              <a:t>Excel</a:t>
            </a:r>
            <a:r>
              <a:rPr lang="ru-RU" sz="5600" b="1" dirty="0" smtClean="0"/>
              <a:t>) по пакетам или на внешние носители.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Направить </a:t>
            </a:r>
            <a:r>
              <a:rPr lang="en-US" sz="5600" b="1" dirty="0" smtClean="0"/>
              <a:t> </a:t>
            </a:r>
            <a:r>
              <a:rPr lang="ru-RU" sz="5600" b="1" dirty="0" smtClean="0"/>
              <a:t>материалы региональному оператору. 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Обеспечить обратную связь обучающимся (родителям) по результатам тестирования.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Утвердить план коррекционной и профилактической работы по результатам СПТ, как части плана воспитательной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5600" b="1" dirty="0" smtClean="0"/>
              <a:t>Приступить к реализации плана коррекционной и профилактической работы.</a:t>
            </a:r>
          </a:p>
          <a:p>
            <a:endParaRPr lang="ru-RU" sz="5600" b="1" dirty="0" smtClean="0"/>
          </a:p>
          <a:p>
            <a:endParaRPr lang="ru-RU" sz="5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Логика СПТ 2022-2023 учебный год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Исполнительная власть: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2149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 период с 1 сентября по 1 октября организует проведение информационно- разъяснительной кампании с родителями или иными законными </a:t>
            </a:r>
            <a:r>
              <a:rPr lang="ru-RU" dirty="0" smtClean="0"/>
              <a:t>представителями обучающихся </a:t>
            </a:r>
            <a:r>
              <a:rPr lang="ru-RU" dirty="0" smtClean="0"/>
              <a:t>и мотивационной работы с обучающимися в образовательных организациях, расположенных на территории субъекта Российской Федерации, для повышения активности участия и снижения количества отказов от СПТ и профилактических медицинских осмотров обучающихся;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период с 15 сентября по 15 октября организует проведение СПТ;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   течение    тридцати    календарных     дней     с     момента     получения от образовательных организаций, проводящих СПТ, результатов СПТ осуществляет их обработку и анализ;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период до 15 ноября информирует о результатах СПТ </a:t>
            </a:r>
            <a:r>
              <a:rPr lang="ru-RU" dirty="0" err="1" smtClean="0"/>
              <a:t>антинаркотическую</a:t>
            </a:r>
            <a:r>
              <a:rPr lang="ru-RU" dirty="0" smtClean="0"/>
              <a:t> комиссию субъекта Российской Федерации, на территории которого проводилось СПТ.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период до 15 ноября направляет в орган государственной власти субъекта Российской Федерации в сфере охраны здоровья итоговый акт результатов СПТ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Образовательные организации: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8647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000" dirty="0" smtClean="0"/>
              <a:t>в </a:t>
            </a:r>
            <a:r>
              <a:rPr lang="ru-RU" sz="4000" dirty="0" smtClean="0"/>
              <a:t>период </a:t>
            </a:r>
            <a:r>
              <a:rPr lang="ru-RU" sz="4000" dirty="0" smtClean="0">
                <a:solidFill>
                  <a:srgbClr val="C00000"/>
                </a:solidFill>
              </a:rPr>
              <a:t>с 1 сентября по 1 октября </a:t>
            </a:r>
            <a:r>
              <a:rPr lang="ru-RU" sz="4000" dirty="0" smtClean="0"/>
              <a:t>проводят информационно- разъяснительную кампанию с родителями или иными законными представителями обучающихся и мотивационную работу с обучающимися в образовательных организациях, расположенных на территории субъекта Российской Федерации, для повышения активности участия и снижения количества отказов от СПТ и профилактических медицинских осмотров обучающихся;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000" dirty="0" smtClean="0"/>
              <a:t>в период </a:t>
            </a:r>
            <a:r>
              <a:rPr lang="ru-RU" sz="4000" dirty="0" smtClean="0">
                <a:solidFill>
                  <a:srgbClr val="C00000"/>
                </a:solidFill>
              </a:rPr>
              <a:t>с 15 сентября по 15 октября </a:t>
            </a:r>
            <a:r>
              <a:rPr lang="ru-RU" sz="4000" dirty="0" smtClean="0"/>
              <a:t>проводят СПТ;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000" dirty="0" smtClean="0"/>
              <a:t>в период </a:t>
            </a:r>
            <a:r>
              <a:rPr lang="ru-RU" sz="4000" dirty="0" smtClean="0">
                <a:solidFill>
                  <a:srgbClr val="C00000"/>
                </a:solidFill>
              </a:rPr>
              <a:t>до 15 ноября </a:t>
            </a:r>
            <a:r>
              <a:rPr lang="ru-RU" sz="4000" dirty="0" smtClean="0"/>
              <a:t>направляют в медицинскую организацию, проводящую</a:t>
            </a:r>
          </a:p>
          <a:p>
            <a:pPr>
              <a:lnSpc>
                <a:spcPct val="120000"/>
              </a:lnSpc>
              <a:buNone/>
            </a:pPr>
            <a:r>
              <a:rPr lang="ru-RU" sz="4000" dirty="0" smtClean="0"/>
              <a:t>профилактические   </a:t>
            </a:r>
            <a:r>
              <a:rPr lang="ru-RU" sz="4000" dirty="0" smtClean="0"/>
              <a:t>медицинские   осмотры,   поименные   списки   обучающихся для прохождения профилактических медицинских осмотров;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в период </a:t>
            </a:r>
            <a:r>
              <a:rPr lang="ru-RU" sz="4000" dirty="0" smtClean="0">
                <a:solidFill>
                  <a:srgbClr val="C00000"/>
                </a:solidFill>
              </a:rPr>
              <a:t>с января по май </a:t>
            </a:r>
            <a:r>
              <a:rPr lang="ru-RU" sz="4000" dirty="0" smtClean="0"/>
              <a:t>оказывают содействие в организации профилактических медицинских осмотров обучающихся;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по результатам проведения СПТ, а также на основании полученных данных профилактических медицинских осмотров обучающихся разрабатывают мероприятия по оказанию психолого-педагогической помощи и коррекционному сопровождению обучающихся, попавших в «группу риска», с учетом порядка проектирования профилактической работы, представленного в Методических рекомендациях по использованию результатов единой методики социально- психологического   тестирования    для    организации    профилактической    работы с обучающимися образовательной организации (письмо от 13 февраля 2020 г</a:t>
            </a:r>
            <a:r>
              <a:rPr lang="ru-RU" sz="4000" dirty="0" smtClean="0"/>
              <a:t>. № </a:t>
            </a:r>
            <a:r>
              <a:rPr lang="ru-RU" sz="4000" dirty="0" smtClean="0"/>
              <a:t>07-1468), а также с учетом положений, изложенных в методических рекомендациях «Планирование и организация системной работы с обучающимися по профилактике раннего вовлечения в незаконное потребление наркотических средств и психотропных веществ» (письмо от 20 августа 2021 года № НН-240/07).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Методическое сопровождение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258204" cy="46434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Руководство по </a:t>
            </a:r>
            <a:r>
              <a:rPr lang="ru-RU" sz="1800" b="1" dirty="0">
                <a:solidFill>
                  <a:schemeClr val="tx2"/>
                </a:solidFill>
              </a:rPr>
              <a:t>использованию методики социально-психологического </a:t>
            </a:r>
            <a:r>
              <a:rPr lang="ru-RU" sz="1800" b="1" dirty="0" smtClean="0">
                <a:solidFill>
                  <a:schemeClr val="tx2"/>
                </a:solidFill>
              </a:rPr>
              <a:t>тестирования </a:t>
            </a:r>
            <a:r>
              <a:rPr lang="ru-RU" sz="1800" dirty="0" smtClean="0">
                <a:solidFill>
                  <a:srgbClr val="FF0000"/>
                </a:solidFill>
              </a:rPr>
              <a:t>(</a:t>
            </a:r>
            <a:r>
              <a:rPr lang="ru-RU" sz="1800" dirty="0">
                <a:solidFill>
                  <a:srgbClr val="FF0000"/>
                </a:solidFill>
              </a:rPr>
              <a:t>письмо </a:t>
            </a:r>
            <a:r>
              <a:rPr lang="ru-RU" sz="1800" dirty="0" err="1">
                <a:solidFill>
                  <a:srgbClr val="FF0000"/>
                </a:solidFill>
              </a:rPr>
              <a:t>Минпросвещения</a:t>
            </a:r>
            <a:r>
              <a:rPr lang="ru-RU" sz="1800" dirty="0">
                <a:solidFill>
                  <a:srgbClr val="FF0000"/>
                </a:solidFill>
              </a:rPr>
              <a:t> России от 3 июля 2019 г. № 07-4416)</a:t>
            </a:r>
          </a:p>
          <a:p>
            <a:r>
              <a:rPr lang="ru-RU" sz="1800" b="1" dirty="0">
                <a:solidFill>
                  <a:schemeClr val="tx2"/>
                </a:solidFill>
              </a:rPr>
              <a:t>Методические рекомендации по проведению разъяснительной работы с родителями </a:t>
            </a:r>
            <a:r>
              <a:rPr lang="ru-RU" sz="1800" b="1" dirty="0" smtClean="0">
                <a:solidFill>
                  <a:schemeClr val="tx2"/>
                </a:solidFill>
              </a:rPr>
              <a:t>обучающихся в </a:t>
            </a:r>
            <a:r>
              <a:rPr lang="ru-RU" sz="1800" b="1" dirty="0">
                <a:solidFill>
                  <a:schemeClr val="tx2"/>
                </a:solidFill>
              </a:rPr>
              <a:t>целях предупреждения отказа от участия в социально-психологическом </a:t>
            </a:r>
            <a:r>
              <a:rPr lang="ru-RU" sz="1800" b="1" dirty="0" smtClean="0">
                <a:solidFill>
                  <a:schemeClr val="tx2"/>
                </a:solidFill>
              </a:rPr>
              <a:t>тестировании </a:t>
            </a:r>
            <a:r>
              <a:rPr lang="ru-RU" sz="1800" dirty="0" smtClean="0">
                <a:solidFill>
                  <a:srgbClr val="FF0000"/>
                </a:solidFill>
              </a:rPr>
              <a:t>(письмо </a:t>
            </a:r>
            <a:r>
              <a:rPr lang="ru-RU" sz="1800" dirty="0" err="1">
                <a:solidFill>
                  <a:srgbClr val="FF0000"/>
                </a:solidFill>
              </a:rPr>
              <a:t>Минобрнауки</a:t>
            </a:r>
            <a:r>
              <a:rPr lang="ru-RU" sz="1800" dirty="0">
                <a:solidFill>
                  <a:srgbClr val="FF0000"/>
                </a:solidFill>
              </a:rPr>
              <a:t> России от 10 октября 2018 г. № 07-738)</a:t>
            </a:r>
          </a:p>
          <a:p>
            <a:r>
              <a:rPr lang="ru-RU" sz="1800" b="1" dirty="0">
                <a:solidFill>
                  <a:schemeClr val="tx2"/>
                </a:solidFill>
              </a:rPr>
              <a:t>Методические рекомендации по нормированию результатов СПТ </a:t>
            </a:r>
            <a:r>
              <a:rPr lang="ru-RU" sz="1800" dirty="0">
                <a:solidFill>
                  <a:srgbClr val="FF0000"/>
                </a:solidFill>
              </a:rPr>
              <a:t>(письмо </a:t>
            </a:r>
            <a:r>
              <a:rPr lang="ru-RU" sz="1800" dirty="0" err="1">
                <a:solidFill>
                  <a:srgbClr val="FF0000"/>
                </a:solidFill>
              </a:rPr>
              <a:t>Минпросвещения</a:t>
            </a:r>
            <a:r>
              <a:rPr lang="ru-RU" sz="1800" dirty="0">
                <a:solidFill>
                  <a:srgbClr val="FF0000"/>
                </a:solidFill>
              </a:rPr>
              <a:t> России от 18 октября 2019 г. № 07-7305)</a:t>
            </a:r>
          </a:p>
          <a:p>
            <a:r>
              <a:rPr lang="ru-RU" sz="1800" b="1" dirty="0">
                <a:solidFill>
                  <a:schemeClr val="tx2"/>
                </a:solidFill>
              </a:rPr>
              <a:t>Методические рекомендации по использованию результатов единой методики социально-психологического тестирования для организации профилактической работы с обучающимися образовательной </a:t>
            </a:r>
            <a:r>
              <a:rPr lang="ru-RU" sz="1800" b="1" dirty="0" smtClean="0">
                <a:solidFill>
                  <a:schemeClr val="tx2"/>
                </a:solidFill>
              </a:rPr>
              <a:t>организации </a:t>
            </a:r>
            <a:r>
              <a:rPr lang="ru-RU" sz="1800" dirty="0" smtClean="0">
                <a:solidFill>
                  <a:srgbClr val="FF0000"/>
                </a:solidFill>
              </a:rPr>
              <a:t>(письмо </a:t>
            </a:r>
            <a:r>
              <a:rPr lang="ru-RU" sz="1800" dirty="0" err="1">
                <a:solidFill>
                  <a:srgbClr val="FF0000"/>
                </a:solidFill>
              </a:rPr>
              <a:t>Минпросвещения</a:t>
            </a:r>
            <a:r>
              <a:rPr lang="ru-RU" sz="1800" dirty="0">
                <a:solidFill>
                  <a:srgbClr val="FF0000"/>
                </a:solidFill>
              </a:rPr>
              <a:t> России от 13 февраля 2020 г. № 07-1468)</a:t>
            </a:r>
          </a:p>
          <a:p>
            <a:r>
              <a:rPr lang="ru-RU" sz="1800" b="1" dirty="0">
                <a:solidFill>
                  <a:schemeClr val="tx2"/>
                </a:solidFill>
              </a:rPr>
              <a:t>Планирование и организация системной работы с обучающимися по профилактике раннего вовлечения в незаконное потребление наркотических средств и психотропных </a:t>
            </a:r>
            <a:r>
              <a:rPr lang="ru-RU" sz="1800" b="1" dirty="0" smtClean="0">
                <a:solidFill>
                  <a:schemeClr val="tx2"/>
                </a:solidFill>
              </a:rPr>
              <a:t>веществ </a:t>
            </a:r>
            <a:r>
              <a:rPr lang="ru-RU" sz="1800" dirty="0" smtClean="0">
                <a:solidFill>
                  <a:srgbClr val="FF0000"/>
                </a:solidFill>
              </a:rPr>
              <a:t>(</a:t>
            </a:r>
            <a:r>
              <a:rPr lang="ru-RU" sz="1800" dirty="0">
                <a:solidFill>
                  <a:srgbClr val="FF0000"/>
                </a:solidFill>
              </a:rPr>
              <a:t>письмо </a:t>
            </a:r>
            <a:r>
              <a:rPr lang="ru-RU" sz="1800" dirty="0" err="1">
                <a:solidFill>
                  <a:srgbClr val="FF0000"/>
                </a:solidFill>
              </a:rPr>
              <a:t>Минпросвещения</a:t>
            </a:r>
            <a:r>
              <a:rPr lang="ru-RU" sz="1800" dirty="0">
                <a:solidFill>
                  <a:srgbClr val="FF0000"/>
                </a:solidFill>
              </a:rPr>
              <a:t> России от 20 августа 2021 года № НН-240/07)</a:t>
            </a:r>
          </a:p>
        </p:txBody>
      </p:sp>
      <p:pic>
        <p:nvPicPr>
          <p:cNvPr id="4" name="Рисунок 3" descr="фyhh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572140"/>
            <a:ext cx="5424465" cy="12068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1190647"/>
            <a:ext cx="8144160" cy="55561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1" y="55777"/>
            <a:ext cx="8122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тестирование как диагностический компонент воспитательной деятельности образовательной организации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2607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методика СПТ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025" y="1200150"/>
            <a:ext cx="7934325" cy="497681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Применяется в СПТ с 2019 года (единая для всех субъектов РФ).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ЕМ СПТ не может быть использована для формулировки заключения о наркотической или иной зависимости респондента. Осуществляет оценку вероятности вовлечения в зависимое поведение на основе соотношения факторов риска и факторов защиты, воздействующих на обследуемых. Выявляет повышенную и незначительную вероятность вовлечения в зависимое поведение.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6422" y="166017"/>
            <a:ext cx="734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область применения ЕМ СПТ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8177" y="689237"/>
            <a:ext cx="7584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26421" y="1296408"/>
            <a:ext cx="840568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вероятности вовлечения в зависимое поведение на основе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факторов риска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(ФР)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(ФЗ)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воздействующих на обследуемых.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422" y="3948010"/>
            <a:ext cx="840568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повышенную и незначительную вероятность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в зависимое поведение.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422" y="5027147"/>
            <a:ext cx="840568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СПТ применяется для тестирования лиц подросткового и юношеского возраста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13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лет.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5137" y="2751459"/>
            <a:ext cx="6728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 может быть использована для формулировки заключения о наркотической или иной зависимости респондента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478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6" y="166015"/>
            <a:ext cx="884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и формы проведения ЕМСПТ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177" y="689237"/>
            <a:ext cx="7584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23" y="2608842"/>
            <a:ext cx="3425368" cy="3170099"/>
          </a:xfrm>
          <a:prstGeom prst="rect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765680" y="2608842"/>
            <a:ext cx="3422793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развития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5681" y="1068525"/>
            <a:ext cx="342279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построения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методики</a:t>
            </a:r>
          </a:p>
          <a:p>
            <a:pPr algn="ctr"/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00323" y="1068525"/>
            <a:ext cx="3422794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модификации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методики социально-психологического тестирования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022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6250" y="1362075"/>
          <a:ext cx="8305801" cy="5048250"/>
        </p:xfrm>
        <a:graphic>
          <a:graphicData uri="http://schemas.openxmlformats.org/drawingml/2006/table">
            <a:tbl>
              <a:tblPr/>
              <a:tblGrid>
                <a:gridCol w="884042"/>
                <a:gridCol w="1359258"/>
                <a:gridCol w="4581818"/>
                <a:gridCol w="1480683"/>
              </a:tblGrid>
              <a:tr h="667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Сокращение </a:t>
                      </a:r>
                      <a:r>
                        <a:rPr lang="ru-RU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субшкал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Расшифровка сокращения </a:t>
                      </a:r>
                      <a:r>
                        <a:rPr lang="ru-RU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субшкал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Шкалы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По1 и По2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Потребность в одобрении – 1, 2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ФАКТОРЫ РИСКА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(ФР)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ПВГ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Подвержен</a:t>
                      </a:r>
                      <a:r>
                        <a:rPr lang="en-US" sz="1400" dirty="0" err="1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ность</a:t>
                      </a:r>
                      <a:r>
                        <a:rPr lang="ru-RU" sz="1400" dirty="0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влиянию</a:t>
                      </a:r>
                      <a:r>
                        <a:rPr lang="ru-RU" sz="1400" dirty="0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ПАУ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Принятие</a:t>
                      </a:r>
                      <a:r>
                        <a:rPr lang="en-US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аддиктивных</a:t>
                      </a:r>
                      <a:r>
                        <a:rPr lang="en-US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установок</a:t>
                      </a:r>
                      <a:r>
                        <a:rPr lang="ru-RU" sz="1400" dirty="0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социума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Склонность</a:t>
                      </a:r>
                      <a:r>
                        <a:rPr lang="en-US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 </a:t>
                      </a: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риску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Импульсивность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Тревожность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Принятие</a:t>
                      </a:r>
                      <a:r>
                        <a:rPr lang="ru-RU" sz="1400" dirty="0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родителями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ФАКТОРЫ ЗАЩИТЫ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(ФЗ)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Принятие</a:t>
                      </a:r>
                      <a:r>
                        <a:rPr lang="en-US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одноклассниками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Социальная</a:t>
                      </a:r>
                      <a:r>
                        <a:rPr lang="en-US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активность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</a:t>
                      </a:r>
                      <a:endParaRPr lang="ru-RU" sz="140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Самоконтроль</a:t>
                      </a:r>
                      <a:r>
                        <a:rPr lang="en-US" sz="1400" dirty="0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41B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поведения</a:t>
                      </a:r>
                      <a:endParaRPr lang="ru-RU" sz="1400" dirty="0">
                        <a:solidFill>
                          <a:srgbClr val="0041B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Расшифровка шкал 7-9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161924"/>
            <a:ext cx="8896350" cy="7143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Расшифровка шкал 10-11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студенты.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7175" y="952500"/>
          <a:ext cx="8610600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/>
                <a:gridCol w="1457325"/>
                <a:gridCol w="4514850"/>
                <a:gridCol w="21526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Сокращение </a:t>
                      </a:r>
                      <a:r>
                        <a:rPr lang="ru-RU" sz="1400" dirty="0" err="1" smtClean="0"/>
                        <a:t>субшкал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Расшифровка сокращения </a:t>
                      </a:r>
                      <a:r>
                        <a:rPr lang="ru-RU" sz="1400" dirty="0" err="1" smtClean="0"/>
                        <a:t>субшкал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Шкалы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По1 и По2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Потребность в одобрении – 1, 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ФАКТОРЫ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РИСКА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ПВГ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Подверженность влиянию группы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ПАУ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Принятие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аддиктивных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установок социума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Склонность к риску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Импульсивность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Тревожность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Фрустрация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НСО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Наркопотребление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социальном окружении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Принятие родителями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ФАКТОРЫ</a:t>
                      </a:r>
                    </a:p>
                    <a:p>
                      <a:pPr algn="ctr"/>
                      <a:r>
                        <a:rPr lang="ru-RU" sz="1400" dirty="0" smtClean="0"/>
                        <a:t>ЗАЩИТЫ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Принятие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одноклассниками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Социальная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активность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Самоконтроль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поведения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Самоэффективность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Нормативное обеспечение профилактики </a:t>
            </a:r>
            <a:r>
              <a:rPr lang="ru-RU" sz="3200" b="1" dirty="0" err="1" smtClean="0">
                <a:solidFill>
                  <a:srgbClr val="FF0000"/>
                </a:solidFill>
              </a:rPr>
              <a:t>наркопотребления</a:t>
            </a:r>
            <a:r>
              <a:rPr lang="ru-RU" sz="3200" b="1" dirty="0" smtClean="0">
                <a:solidFill>
                  <a:srgbClr val="FF0000"/>
                </a:solidFill>
              </a:rPr>
              <a:t> среди обучающихся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1"/>
            <a:ext cx="8186766" cy="41862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Стратегия государственной </a:t>
            </a:r>
            <a:r>
              <a:rPr lang="ru-RU" b="1" dirty="0" err="1" smtClean="0"/>
              <a:t>антинаркотической</a:t>
            </a:r>
            <a:r>
              <a:rPr lang="ru-RU" b="1" dirty="0" smtClean="0"/>
              <a:t> политики</a:t>
            </a:r>
          </a:p>
          <a:p>
            <a:pPr>
              <a:buFont typeface="Arial" charset="0"/>
              <a:buChar char="•"/>
            </a:pPr>
            <a:r>
              <a:rPr lang="ru-RU" sz="2900" dirty="0" smtClean="0"/>
              <a:t>Указ Президента Российской Федерации № 733 от 23 июня 2020 года «Об утверждении Стратегии государственной </a:t>
            </a:r>
            <a:r>
              <a:rPr lang="ru-RU" sz="2900" dirty="0" err="1" smtClean="0"/>
              <a:t>антинаркотической</a:t>
            </a:r>
            <a:r>
              <a:rPr lang="ru-RU" sz="2900" dirty="0" smtClean="0"/>
              <a:t> политики Российской Федерации до 2030 года»</a:t>
            </a:r>
          </a:p>
          <a:p>
            <a:r>
              <a:rPr lang="ru-RU" sz="2900" dirty="0" smtClean="0"/>
              <a:t>Концепция профилактики употребления ПАВ в образовательной среде. Утверждена </a:t>
            </a:r>
            <a:r>
              <a:rPr lang="ru-RU" sz="2900" dirty="0" err="1" smtClean="0"/>
              <a:t>Минпросвещением</a:t>
            </a:r>
            <a:r>
              <a:rPr lang="ru-RU" sz="2900" dirty="0" smtClean="0"/>
              <a:t> России 15 июня 2021</a:t>
            </a:r>
          </a:p>
          <a:p>
            <a:r>
              <a:rPr lang="ru-RU" sz="2900" dirty="0" smtClean="0"/>
              <a:t>План мероприятий Концепции профилактики употребления ПАВ в образовательной среде на период до 2025 года</a:t>
            </a:r>
          </a:p>
          <a:p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dirty="0" smtClean="0"/>
              <a:t>В разработке (</a:t>
            </a:r>
            <a:r>
              <a:rPr lang="en-US" b="1" dirty="0" smtClean="0"/>
              <a:t>VI </a:t>
            </a:r>
            <a:r>
              <a:rPr lang="ru-RU" b="1" dirty="0" smtClean="0"/>
              <a:t>квартал 2021 г.)</a:t>
            </a:r>
            <a:endParaRPr lang="ru-RU" dirty="0" smtClean="0"/>
          </a:p>
          <a:p>
            <a:r>
              <a:rPr lang="ru-RU" dirty="0" smtClean="0"/>
              <a:t>Методические рекомендации «Организация межведомственного взаимодействия при реализации мероприятий по раннему выявлению незаконного потребления  наркотических средств и психотропных веществ»</a:t>
            </a:r>
          </a:p>
        </p:txBody>
      </p:sp>
      <p:pic>
        <p:nvPicPr>
          <p:cNvPr id="4" name="Рисунок 3" descr="фyhh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55" y="5412259"/>
            <a:ext cx="5424465" cy="12068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49" y="1"/>
            <a:ext cx="8677275" cy="21145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«Группа риска» (группа повышенной вероятности вовлечения в зависимое поведение)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" y="1943099"/>
            <a:ext cx="8829675" cy="460057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не влияет отрицательно на дальнейшую судьбу ребенка;</a:t>
            </a:r>
          </a:p>
          <a:p>
            <a:pPr>
              <a:buFontTx/>
              <a:buChar char="-"/>
            </a:pPr>
            <a:r>
              <a:rPr lang="ru-RU" dirty="0" smtClean="0"/>
              <a:t>не является показаниями для постановки на учёт;</a:t>
            </a:r>
          </a:p>
          <a:p>
            <a:pPr>
              <a:buFontTx/>
              <a:buChar char="-"/>
            </a:pPr>
            <a:r>
              <a:rPr lang="ru-RU" dirty="0" smtClean="0"/>
              <a:t>является основанием для выработки дополнительных индивидуальных и групповых профилактических и коррекционных мероприятий;</a:t>
            </a:r>
          </a:p>
          <a:p>
            <a:pPr>
              <a:buFontTx/>
              <a:buChar char="-"/>
            </a:pPr>
            <a:r>
              <a:rPr lang="ru-RU" dirty="0" smtClean="0"/>
              <a:t>персональные данные не разглашаются;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списки обучающихся «группы риска» (конфиденциальны) </a:t>
            </a:r>
            <a:r>
              <a:rPr lang="ru-RU" b="1" dirty="0" smtClean="0">
                <a:solidFill>
                  <a:srgbClr val="C00000"/>
                </a:solidFill>
              </a:rPr>
              <a:t>не равны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поименным спискам для прохождения профилактических медицинских осмотров.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е равно 3"/>
          <p:cNvSpPr/>
          <p:nvPr/>
        </p:nvSpPr>
        <p:spPr>
          <a:xfrm>
            <a:off x="7048500" y="5457825"/>
            <a:ext cx="2247900" cy="1095375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6225"/>
            <a:ext cx="7943878" cy="6010295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! </a:t>
            </a:r>
            <a:r>
              <a:rPr lang="ru-RU" sz="4400" dirty="0" smtClean="0">
                <a:latin typeface="+mn-lt"/>
              </a:rPr>
              <a:t>Риск </a:t>
            </a:r>
            <a:r>
              <a:rPr lang="ru-RU" sz="4400" dirty="0" err="1" smtClean="0">
                <a:latin typeface="+mn-lt"/>
              </a:rPr>
              <a:t>наркопотребления</a:t>
            </a:r>
            <a:r>
              <a:rPr lang="ru-RU" sz="4400" dirty="0" smtClean="0">
                <a:latin typeface="+mn-lt"/>
              </a:rPr>
              <a:t> не связан с успеваемостью, позицией в школе, уровнем воспитания и благополучием семьи. 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Хорошие показатели в образовательной организации не являются гарантией полной защиты ребёнка.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Речь идет о психологической устойчивости, которая никак не зависит от учебных успехов.</a:t>
            </a:r>
            <a:endParaRPr lang="ru-RU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фyhh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55" y="5412259"/>
            <a:ext cx="5424465" cy="12068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701" y="238125"/>
            <a:ext cx="8467724" cy="10191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Профилактическая и коррекционная работа  по результатам СПТ в ОО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0501" y="1181100"/>
            <a:ext cx="8724900" cy="499586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Составление индивидуальных и групповых планов работы.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Реализация профилактических мероприятий:</a:t>
            </a:r>
          </a:p>
          <a:p>
            <a:pPr>
              <a:buNone/>
            </a:pPr>
            <a:r>
              <a:rPr lang="ru-RU" dirty="0" smtClean="0"/>
              <a:t>Индивидуальная коррекционная и профилактическая работа (занятия, беседы, консультации, наблюдение).</a:t>
            </a:r>
          </a:p>
          <a:p>
            <a:pPr>
              <a:buNone/>
            </a:pPr>
            <a:r>
              <a:rPr lang="ru-RU" dirty="0" smtClean="0"/>
              <a:t>Групповая работа (уроки-тренинги, программы, массовые мероприятия).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Изготовление социально-значимой продукции (буклеты, памятки, стенды, ролики).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Работа с родителями.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Проводим разъяснительную работу по проведению ПМО.</a:t>
            </a:r>
          </a:p>
          <a:p>
            <a:pPr>
              <a:buNone/>
            </a:pPr>
            <a:r>
              <a:rPr lang="ru-RU" dirty="0" smtClean="0"/>
              <a:t>Используем технологии первичной и вторичной профилактики.</a:t>
            </a:r>
          </a:p>
          <a:p>
            <a:pPr>
              <a:buNone/>
            </a:pPr>
            <a:r>
              <a:rPr lang="ru-RU" dirty="0" smtClean="0"/>
              <a:t>«Всё на карандаш»: оформляем планы, конспекты, протоколы, папки…</a:t>
            </a:r>
          </a:p>
          <a:p>
            <a:pPr>
              <a:buNone/>
            </a:pPr>
            <a:r>
              <a:rPr lang="ru-RU" dirty="0" smtClean="0"/>
              <a:t>Берём в помощь для работы в группах, классах социального педагога, классных руководителей.</a:t>
            </a:r>
          </a:p>
          <a:p>
            <a:pPr>
              <a:buNone/>
            </a:pPr>
            <a:r>
              <a:rPr lang="ru-RU" dirty="0" smtClean="0"/>
              <a:t>Сохраняем персональную информацию.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"/>
            <a:ext cx="7962900" cy="2200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Центр защиты прав и интересов детей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https://fcprc.ru/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Banner-11-09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299" y="2650500"/>
            <a:ext cx="7629525" cy="1590462"/>
          </a:xfrm>
        </p:spPr>
      </p:pic>
      <p:pic>
        <p:nvPicPr>
          <p:cNvPr id="9" name="Рисунок 8" descr="Banner-Opros-o-PA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18" y="4635165"/>
            <a:ext cx="8058607" cy="167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фyhh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55" y="5412259"/>
            <a:ext cx="5424465" cy="12068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701" y="238125"/>
            <a:ext cx="8248650" cy="12477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41B6"/>
                </a:solidFill>
              </a:rPr>
              <a:t>             </a:t>
            </a:r>
            <a:r>
              <a:rPr lang="ru-RU" b="1" dirty="0" smtClean="0">
                <a:solidFill>
                  <a:srgbClr val="0041B6"/>
                </a:solidFill>
                <a:latin typeface="+mn-lt"/>
              </a:rPr>
              <a:t>Наши контакты</a:t>
            </a:r>
            <a:endParaRPr lang="ru-RU" b="1" dirty="0">
              <a:solidFill>
                <a:srgbClr val="0041B6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5775" y="1857375"/>
            <a:ext cx="8429624" cy="4319588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Бюджетное учреждение Орловской области для детей, нуждающихся в психолого-педагогической, медицинской и социальной помощи</a:t>
            </a:r>
          </a:p>
          <a:p>
            <a:pPr algn="ctr">
              <a:lnSpc>
                <a:spcPct val="120000"/>
              </a:lnSpc>
              <a:buNone/>
            </a:pPr>
            <a:r>
              <a:rPr lang="ru-RU" b="1" dirty="0" smtClean="0"/>
              <a:t>«Орловский региональный центр психолого-педагогической, медицинской и социальной помощи»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г. Орел, ул. Автовокзальная, д. 22,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тел. (4862) 77-22-97, 72-51-32, 77-54-01</a:t>
            </a:r>
            <a:br>
              <a:rPr lang="ru-RU" dirty="0" smtClean="0"/>
            </a:br>
            <a:r>
              <a:rPr lang="ru-RU" dirty="0" smtClean="0">
                <a:hlinkClick r:id="rId3"/>
              </a:rPr>
              <a:t>http://ppmsorel.ru/</a:t>
            </a:r>
            <a:r>
              <a:rPr lang="ru-RU" dirty="0" smtClean="0"/>
              <a:t>, </a:t>
            </a:r>
            <a:r>
              <a:rPr lang="ru-RU" dirty="0" err="1" smtClean="0"/>
              <a:t>e-mail</a:t>
            </a:r>
            <a:r>
              <a:rPr lang="ru-RU" dirty="0" smtClean="0"/>
              <a:t>: </a:t>
            </a:r>
            <a:r>
              <a:rPr lang="ru-RU" dirty="0" err="1" smtClean="0">
                <a:hlinkClick r:id="rId4"/>
              </a:rPr>
              <a:t>ppms.orel@mail.ru</a:t>
            </a:r>
            <a:endParaRPr lang="ru-RU" b="1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600" dirty="0" smtClean="0"/>
              <a:t>Спасибо за внимание!</a:t>
            </a:r>
          </a:p>
        </p:txBody>
      </p:sp>
      <p:pic>
        <p:nvPicPr>
          <p:cNvPr id="6" name="Рисунок 5" descr="эмблема цент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" y="171450"/>
            <a:ext cx="1924050" cy="1690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фyhh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55" y="5412259"/>
            <a:ext cx="5424465" cy="12068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639175" cy="14001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3081" y="1112108"/>
            <a:ext cx="8062269" cy="50648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875" y="1133475"/>
            <a:ext cx="8020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97000B"/>
                </a:solidFill>
              </a:rPr>
              <a:t>Мероприятия по раннему выявлению незаконного потребления наркотических средств и психотропных веществ </a:t>
            </a:r>
          </a:p>
          <a:p>
            <a:pPr>
              <a:buNone/>
            </a:pPr>
            <a:r>
              <a:rPr lang="ru-RU" sz="2400" dirty="0" smtClean="0"/>
              <a:t>Федеральный закон от 08.01.1998 № 3-ФЗ (ред. От 26.07.2019) «О наркотических средствах  и психотропных веществах»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Статья 53.4. Раннее выявление незаконного потребления наркотических средств и психотропных веществ</a:t>
            </a:r>
            <a:endParaRPr lang="ru-RU" sz="2400" b="1" dirty="0" smtClean="0">
              <a:solidFill>
                <a:srgbClr val="97000B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97000B"/>
                </a:solidFill>
              </a:rPr>
              <a:t>2 этапа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0041B6"/>
                </a:solidFill>
              </a:rPr>
              <a:t>социально-психологическое тестирование обучающихся;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профилактические медицинские осмотры обучающихся.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8020050" cy="16382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Осуществление профилактических медицинских осмотров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" y="1495424"/>
            <a:ext cx="8267699" cy="46958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ru-RU" dirty="0" smtClean="0"/>
              <a:t>Приказ Министерства здравоохранения РФ 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/>
              <a:t>от 6 октября 2014 г. N 581н</a:t>
            </a:r>
            <a:br>
              <a:rPr lang="ru-RU" dirty="0" smtClean="0"/>
            </a:br>
            <a:r>
              <a:rPr lang="ru-RU" dirty="0" smtClean="0"/>
              <a:t>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5656" y="10813408"/>
            <a:ext cx="15478125" cy="106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2756" y="243841"/>
            <a:ext cx="8700655" cy="9199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9551" y="1066800"/>
            <a:ext cx="8305800" cy="5110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Федеральный закон от 24.06.1999 </a:t>
            </a:r>
          </a:p>
          <a:p>
            <a:pPr>
              <a:buNone/>
            </a:pPr>
            <a:r>
              <a:rPr lang="ru-RU" b="1" dirty="0" smtClean="0"/>
              <a:t>№ 120-ФЗ «Об основах системы профилактики безнадзорности и правонарушений несовершеннолетних»</a:t>
            </a:r>
          </a:p>
          <a:p>
            <a:pPr>
              <a:buNone/>
            </a:pPr>
            <a:r>
              <a:rPr lang="ru-RU" b="1" dirty="0" smtClean="0"/>
              <a:t>подпункт 7 пункта 1 ст.14:</a:t>
            </a:r>
          </a:p>
          <a:p>
            <a:pPr>
              <a:buNone/>
            </a:pPr>
            <a:r>
              <a:rPr lang="ru-RU" dirty="0" smtClean="0"/>
              <a:t>«Органы, осуществляющие управление в сфере образования, в пределах своей компетенции: …обеспечивают проведение мероприятий по раннему выявлению незаконного потребления наркотических средств и психотропных веществ обучающимися»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"/>
            <a:ext cx="8658225" cy="12096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" y="1162050"/>
            <a:ext cx="8143876" cy="50149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Федеральный закон от 29.12.2012 № 273-ФЗ </a:t>
            </a:r>
          </a:p>
          <a:p>
            <a:pPr>
              <a:buNone/>
            </a:pPr>
            <a:r>
              <a:rPr lang="ru-RU" b="1" dirty="0" smtClean="0"/>
              <a:t>«Об образовании в Российской Федерации» </a:t>
            </a:r>
          </a:p>
          <a:p>
            <a:pPr>
              <a:buNone/>
            </a:pPr>
            <a:r>
              <a:rPr lang="ru-RU" b="1" dirty="0" smtClean="0"/>
              <a:t>подпункт 15.1. пункта 3 ст. 28:</a:t>
            </a:r>
          </a:p>
          <a:p>
            <a:pPr>
              <a:buNone/>
            </a:pPr>
            <a:r>
              <a:rPr lang="ru-RU" dirty="0" smtClean="0"/>
              <a:t>«К компетенции образовательной организации в установленной сфере деятельности относятся:…организация социально-психологического тестирования обучающихся в целях раннего выявления незаконного потребления наркотических средств и психотропных веществ»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9101" y="276226"/>
            <a:ext cx="8258174" cy="63055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проведения социально-психологического тестирования обучающихся в общеобразовательных  организациях и профессиональных образовательных организациях, а также в образовательных организациях высшего образования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295775" y="5810250"/>
            <a:ext cx="4543425" cy="828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 descr="фyhh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55" y="5412259"/>
            <a:ext cx="5424465" cy="12068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508" y="1"/>
            <a:ext cx="8012842" cy="146633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7" y="1357298"/>
            <a:ext cx="8086754" cy="481966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Приказ Министерства просвещения Российской Федерации № 59 от 20 февраля 2020 года «Об утверждении Порядка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организациях», </a:t>
            </a:r>
          </a:p>
          <a:p>
            <a:r>
              <a:rPr lang="ru-RU" dirty="0" smtClean="0"/>
              <a:t>Приказ Министерства науки и высшего образования Российской Федерации № 239 от 20 февраля 2020 года «Об утверждении Порядка проведения социально-психологического тестирования обучающихся в образовательных организациях высшего образования».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2022-2023 учебный год</a:t>
            </a:r>
          </a:p>
          <a:p>
            <a:r>
              <a:rPr lang="ru-RU" dirty="0" smtClean="0"/>
              <a:t>Приказ Департамента образования Орловской области от 31 августа 2022 года № 1287 «О проведении мероприятий, направленных на раннее выявление обучающихся образовательных организаций Орловской области, допускающих немедицинское употребление наркотических и психотропных веществ».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1925"/>
            <a:ext cx="8286750" cy="15621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7000B"/>
                </a:solidFill>
                <a:latin typeface="+mn-lt"/>
              </a:rPr>
              <a:t>КОНФИДЕНЦИАЛЬНОСТЬ</a:t>
            </a:r>
            <a:br>
              <a:rPr lang="ru-RU" b="1" dirty="0" smtClean="0">
                <a:solidFill>
                  <a:srgbClr val="97000B"/>
                </a:solidFill>
                <a:latin typeface="+mn-lt"/>
              </a:rPr>
            </a:br>
            <a:r>
              <a:rPr lang="ru-RU" b="1" dirty="0" smtClean="0">
                <a:solidFill>
                  <a:srgbClr val="97000B"/>
                </a:solidFill>
                <a:latin typeface="+mn-lt"/>
              </a:rPr>
              <a:t>ДОБРОВОЛЬНОСТЬ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" y="1171575"/>
            <a:ext cx="8448675" cy="51149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b="1" dirty="0" smtClean="0"/>
              <a:t>Руководитель образовательной организации обеспечивает соблюдение конфиденциальности при проведении тестирования и хранения результатов</a:t>
            </a:r>
          </a:p>
          <a:p>
            <a:pPr>
              <a:buNone/>
            </a:pPr>
            <a:r>
              <a:rPr lang="ru-RU" sz="1300" dirty="0" smtClean="0"/>
              <a:t>Федеральный закон от 27.07.2006 № 149-ФЗ  (ред. от 03.04.2020) «Об информации, информационных технологиях  и о защите информации» п.7. статья 1) </a:t>
            </a:r>
          </a:p>
          <a:p>
            <a:pPr>
              <a:buNone/>
            </a:pPr>
            <a:r>
              <a:rPr lang="ru-RU" sz="1300" dirty="0" smtClean="0"/>
              <a:t>…конфиденциальность информации – обязательное для выполнения лицом, получившим доступ к определенной информации, требование не передавать такую информацию третьим лицам без согласия ее обладателя»</a:t>
            </a:r>
          </a:p>
          <a:p>
            <a:pPr>
              <a:buNone/>
            </a:pPr>
            <a:r>
              <a:rPr lang="ru-RU" sz="1300" dirty="0" smtClean="0"/>
              <a:t>Федеральный закон от 08.01.1998 № 3-ФЗ (ред. От 26.07.2019) «О наркотических средствах  и психотропных веществах»</a:t>
            </a:r>
            <a:r>
              <a:rPr lang="ru-RU" sz="1300" b="1" dirty="0" smtClean="0"/>
              <a:t> </a:t>
            </a:r>
          </a:p>
          <a:p>
            <a:pPr>
              <a:buNone/>
            </a:pPr>
            <a:r>
              <a:rPr lang="ru-RU" sz="1300" dirty="0" smtClean="0"/>
              <a:t>Статья 53.4. Раннее выявление незаконного потребления наркотических средств и психотропных веществ</a:t>
            </a:r>
            <a:endParaRPr lang="ru-RU" sz="1300" dirty="0" smtClean="0">
              <a:solidFill>
                <a:srgbClr val="97000B"/>
              </a:solidFill>
            </a:endParaRPr>
          </a:p>
          <a:p>
            <a:pPr>
              <a:buNone/>
            </a:pPr>
            <a:r>
              <a:rPr lang="ru-RU" sz="1300" dirty="0" smtClean="0"/>
              <a:t>… обязаны обеспечить конфиденциальность сведений, полученных в результате проведения социально-психологического тестирования…</a:t>
            </a:r>
          </a:p>
          <a:p>
            <a:pPr>
              <a:buNone/>
            </a:pPr>
            <a:r>
              <a:rPr lang="ru-RU" sz="1300" dirty="0" smtClean="0"/>
              <a:t>Приказ Министерства просвещения Российской Федерации № 59 от 20 февраля 2020 года «Об утверждении Порядка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организациях», </a:t>
            </a:r>
          </a:p>
          <a:p>
            <a:pPr>
              <a:buNone/>
            </a:pPr>
            <a:r>
              <a:rPr lang="ru-RU" sz="1300" dirty="0" smtClean="0"/>
              <a:t>Приказ Министерства науки и высшего образования Российской Федерации № 239 от 20 февраля 2020 года «Об утверждении Порядка проведения социально-психологического тестирования обучающихся в образовательных организациях высшего образования».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/>
              <a:t>Добровольно</a:t>
            </a:r>
          </a:p>
          <a:p>
            <a:r>
              <a:rPr lang="ru-RU" sz="1300" dirty="0" smtClean="0"/>
              <a:t>Тестирование обучающихся, достигших возраста пятнадцати лет, проводится при наличии их информированных согласий в письменной форме об участии в тестировании.</a:t>
            </a:r>
          </a:p>
          <a:p>
            <a:r>
              <a:rPr lang="ru-RU" sz="1300" dirty="0" smtClean="0"/>
              <a:t>Тестирование обучающихся, не достигших возраста пятнадцати лет, проводится при наличии информированного согласия одного из родителей или иного законного представителя.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1834</Words>
  <Application>Microsoft Office PowerPoint</Application>
  <PresentationFormat>Экран (4:3)</PresentationFormat>
  <Paragraphs>229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Мероприятия по раннему выявлению незаконного потребления наркотических средств и психотропных веществ  Социально-психологическое тестирование обучающихся образовательных организаций</vt:lpstr>
      <vt:lpstr>Нормативное обеспечение профилактики наркопотребления среди обучающихся </vt:lpstr>
      <vt:lpstr>Нормативно-правовое обеспечение</vt:lpstr>
      <vt:lpstr>Осуществление профилактических медицинских осмотров</vt:lpstr>
      <vt:lpstr>Нормативно-правовое обеспечение</vt:lpstr>
      <vt:lpstr>Нормативно-правовое обеспечение</vt:lpstr>
      <vt:lpstr>Порядок проведения социально-психологического тестирования обучающихся в общеобразовательных  организациях и профессиональных образовательных организациях, а также в образовательных организациях высшего образования</vt:lpstr>
      <vt:lpstr>Нормативно-правовое обеспечение</vt:lpstr>
      <vt:lpstr>КОНФИДЕНЦИАЛЬНОСТЬ ДОБРОВОЛЬНОСТЬ  </vt:lpstr>
      <vt:lpstr>Внедрение СПТ в образовательной организации</vt:lpstr>
      <vt:lpstr>Логика СПТ 2022-2023 учебный год Исполнительная власть: </vt:lpstr>
      <vt:lpstr>Образовательные организации: </vt:lpstr>
      <vt:lpstr>Методическое сопровождение</vt:lpstr>
      <vt:lpstr>Слайд 14</vt:lpstr>
      <vt:lpstr>Единая методика СПТ</vt:lpstr>
      <vt:lpstr>Слайд 16</vt:lpstr>
      <vt:lpstr>Слайд 17</vt:lpstr>
      <vt:lpstr>Расшифровка шкал 7-9 кл.</vt:lpstr>
      <vt:lpstr>Расшифровка шкал 10-11 кл, студенты.</vt:lpstr>
      <vt:lpstr>«Группа риска» (группа повышенной вероятности вовлечения в зависимое поведение)</vt:lpstr>
      <vt:lpstr>! Риск наркопотребления не связан с успеваемостью, позицией в школе, уровнем воспитания и благополучием семьи.  Хорошие показатели в образовательной организации не являются гарантией полной защиты ребёнка. Речь идет о психологической устойчивости, которая никак не зависит от учебных успехов.</vt:lpstr>
      <vt:lpstr> Профилактическая и коррекционная работа  по результатам СПТ в ОО </vt:lpstr>
      <vt:lpstr> Центр защиты прав и интересов детей  https://fcprc.ru/ </vt:lpstr>
      <vt:lpstr>             Наши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Социально-психологическое тестирование</dc:title>
  <dc:creator>Юля</dc:creator>
  <cp:lastModifiedBy>Юля</cp:lastModifiedBy>
  <cp:revision>19</cp:revision>
  <dcterms:created xsi:type="dcterms:W3CDTF">2021-12-07T05:46:03Z</dcterms:created>
  <dcterms:modified xsi:type="dcterms:W3CDTF">2022-09-06T07:05:33Z</dcterms:modified>
</cp:coreProperties>
</file>